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  <p:sldMasterId id="2147483825" r:id="rId2"/>
    <p:sldMasterId id="2147483827" r:id="rId3"/>
  </p:sldMasterIdLst>
  <p:notesMasterIdLst>
    <p:notesMasterId r:id="rId47"/>
  </p:notesMasterIdLst>
  <p:sldIdLst>
    <p:sldId id="326" r:id="rId4"/>
    <p:sldId id="332" r:id="rId5"/>
    <p:sldId id="333" r:id="rId6"/>
    <p:sldId id="334" r:id="rId7"/>
    <p:sldId id="335" r:id="rId8"/>
    <p:sldId id="339" r:id="rId9"/>
    <p:sldId id="337" r:id="rId10"/>
    <p:sldId id="340" r:id="rId11"/>
    <p:sldId id="327" r:id="rId12"/>
    <p:sldId id="281" r:id="rId13"/>
    <p:sldId id="257" r:id="rId14"/>
    <p:sldId id="258" r:id="rId15"/>
    <p:sldId id="259" r:id="rId16"/>
    <p:sldId id="260" r:id="rId17"/>
    <p:sldId id="262" r:id="rId18"/>
    <p:sldId id="263" r:id="rId19"/>
    <p:sldId id="264" r:id="rId20"/>
    <p:sldId id="265" r:id="rId21"/>
    <p:sldId id="266" r:id="rId22"/>
    <p:sldId id="267" r:id="rId23"/>
    <p:sldId id="269" r:id="rId24"/>
    <p:sldId id="268" r:id="rId25"/>
    <p:sldId id="315" r:id="rId26"/>
    <p:sldId id="271" r:id="rId27"/>
    <p:sldId id="272" r:id="rId28"/>
    <p:sldId id="329" r:id="rId29"/>
    <p:sldId id="274" r:id="rId30"/>
    <p:sldId id="276" r:id="rId31"/>
    <p:sldId id="275" r:id="rId32"/>
    <p:sldId id="330" r:id="rId33"/>
    <p:sldId id="279" r:id="rId34"/>
    <p:sldId id="278" r:id="rId35"/>
    <p:sldId id="343" r:id="rId36"/>
    <p:sldId id="344" r:id="rId37"/>
    <p:sldId id="345" r:id="rId38"/>
    <p:sldId id="346" r:id="rId39"/>
    <p:sldId id="347" r:id="rId40"/>
    <p:sldId id="348" r:id="rId41"/>
    <p:sldId id="349" r:id="rId42"/>
    <p:sldId id="350" r:id="rId43"/>
    <p:sldId id="351" r:id="rId44"/>
    <p:sldId id="352" r:id="rId45"/>
    <p:sldId id="321" r:id="rId46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FF00"/>
    <a:srgbClr val="0000FF"/>
    <a:srgbClr val="008000"/>
    <a:srgbClr val="FF3300"/>
    <a:srgbClr val="800080"/>
    <a:srgbClr val="AEA8F6"/>
    <a:srgbClr val="B9B5E9"/>
    <a:srgbClr val="AADB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10" autoAdjust="0"/>
    <p:restoredTop sz="94728" autoAdjust="0"/>
  </p:normalViewPr>
  <p:slideViewPr>
    <p:cSldViewPr>
      <p:cViewPr varScale="1">
        <p:scale>
          <a:sx n="93" d="100"/>
          <a:sy n="93" d="100"/>
        </p:scale>
        <p:origin x="1502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EA9BED9-BD52-41BA-9731-5B24BB5CC1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2650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A9BED9-BD52-41BA-9731-5B24BB5CC148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A9BED9-BD52-41BA-9731-5B24BB5CC148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324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481725" y="1775267"/>
            <a:ext cx="4180500" cy="23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335000" y="4343401"/>
            <a:ext cx="2473800" cy="63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09205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picture">
  <p:cSld name="Big pictur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/>
          </p:nvPr>
        </p:nvSpPr>
        <p:spPr>
          <a:xfrm>
            <a:off x="625844" y="260433"/>
            <a:ext cx="2649300" cy="24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4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09724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>
            <a:spLocks noGrp="1"/>
          </p:cNvSpPr>
          <p:nvPr>
            <p:ph type="ctrTitle"/>
          </p:nvPr>
        </p:nvSpPr>
        <p:spPr>
          <a:xfrm flipH="1">
            <a:off x="773250" y="2314295"/>
            <a:ext cx="25041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subTitle" idx="1"/>
          </p:nvPr>
        </p:nvSpPr>
        <p:spPr>
          <a:xfrm flipH="1">
            <a:off x="773250" y="2991928"/>
            <a:ext cx="2504100" cy="9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title" idx="2" hasCustomPrompt="1"/>
          </p:nvPr>
        </p:nvSpPr>
        <p:spPr>
          <a:xfrm>
            <a:off x="1760724" y="1651468"/>
            <a:ext cx="5292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43" name="Google Shape;43;p12"/>
          <p:cNvSpPr txBox="1">
            <a:spLocks noGrp="1"/>
          </p:cNvSpPr>
          <p:nvPr>
            <p:ph type="ctrTitle" idx="3"/>
          </p:nvPr>
        </p:nvSpPr>
        <p:spPr>
          <a:xfrm flipH="1">
            <a:off x="3379651" y="2314385"/>
            <a:ext cx="23847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ubTitle" idx="4"/>
          </p:nvPr>
        </p:nvSpPr>
        <p:spPr>
          <a:xfrm flipH="1">
            <a:off x="3277350" y="2991932"/>
            <a:ext cx="2589300" cy="9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title" idx="5" hasCustomPrompt="1"/>
          </p:nvPr>
        </p:nvSpPr>
        <p:spPr>
          <a:xfrm>
            <a:off x="4098299" y="1651483"/>
            <a:ext cx="947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46" name="Google Shape;46;p12"/>
          <p:cNvSpPr txBox="1">
            <a:spLocks noGrp="1"/>
          </p:cNvSpPr>
          <p:nvPr>
            <p:ph type="ctrTitle" idx="6"/>
          </p:nvPr>
        </p:nvSpPr>
        <p:spPr>
          <a:xfrm flipH="1">
            <a:off x="5792712" y="2322796"/>
            <a:ext cx="24531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subTitle" idx="7"/>
          </p:nvPr>
        </p:nvSpPr>
        <p:spPr>
          <a:xfrm flipH="1">
            <a:off x="5724613" y="2991920"/>
            <a:ext cx="2589300" cy="9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title" idx="8" hasCustomPrompt="1"/>
          </p:nvPr>
        </p:nvSpPr>
        <p:spPr>
          <a:xfrm>
            <a:off x="6492612" y="1652093"/>
            <a:ext cx="10533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49" name="Google Shape;49;p12"/>
          <p:cNvSpPr txBox="1">
            <a:spLocks noGrp="1"/>
          </p:cNvSpPr>
          <p:nvPr>
            <p:ph type="ctrTitle" idx="9"/>
          </p:nvPr>
        </p:nvSpPr>
        <p:spPr>
          <a:xfrm flipH="1">
            <a:off x="2042356" y="4543985"/>
            <a:ext cx="24531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3"/>
          </p:nvPr>
        </p:nvSpPr>
        <p:spPr>
          <a:xfrm flipH="1">
            <a:off x="2042356" y="5225021"/>
            <a:ext cx="24531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title" idx="14" hasCustomPrompt="1"/>
          </p:nvPr>
        </p:nvSpPr>
        <p:spPr>
          <a:xfrm>
            <a:off x="2795206" y="3870779"/>
            <a:ext cx="947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2"/>
          <p:cNvSpPr txBox="1">
            <a:spLocks noGrp="1"/>
          </p:cNvSpPr>
          <p:nvPr>
            <p:ph type="ctrTitle" idx="15"/>
          </p:nvPr>
        </p:nvSpPr>
        <p:spPr>
          <a:xfrm flipH="1">
            <a:off x="4571146" y="4543985"/>
            <a:ext cx="24531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ubTitle" idx="16"/>
          </p:nvPr>
        </p:nvSpPr>
        <p:spPr>
          <a:xfrm flipH="1">
            <a:off x="4605346" y="5225021"/>
            <a:ext cx="23847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54" name="Google Shape;54;p12"/>
          <p:cNvSpPr txBox="1">
            <a:spLocks noGrp="1"/>
          </p:cNvSpPr>
          <p:nvPr>
            <p:ph type="title" idx="17" hasCustomPrompt="1"/>
          </p:nvPr>
        </p:nvSpPr>
        <p:spPr>
          <a:xfrm>
            <a:off x="5323996" y="3870779"/>
            <a:ext cx="947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2"/>
          <p:cNvSpPr txBox="1">
            <a:spLocks noGrp="1"/>
          </p:cNvSpPr>
          <p:nvPr>
            <p:ph type="title" idx="18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63669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3"/>
          <p:cNvSpPr txBox="1">
            <a:spLocks noGrp="1"/>
          </p:cNvSpPr>
          <p:nvPr>
            <p:ph type="ctrTitle"/>
          </p:nvPr>
        </p:nvSpPr>
        <p:spPr>
          <a:xfrm flipH="1">
            <a:off x="6552430" y="2681143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subTitle" idx="1"/>
          </p:nvPr>
        </p:nvSpPr>
        <p:spPr>
          <a:xfrm flipH="1">
            <a:off x="6472706" y="3297433"/>
            <a:ext cx="17199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ctrTitle" idx="2"/>
          </p:nvPr>
        </p:nvSpPr>
        <p:spPr>
          <a:xfrm flipH="1">
            <a:off x="3791699" y="3284771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3"/>
          </p:nvPr>
        </p:nvSpPr>
        <p:spPr>
          <a:xfrm flipH="1">
            <a:off x="3791699" y="3917895"/>
            <a:ext cx="15606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61" name="Google Shape;61;p13"/>
          <p:cNvSpPr txBox="1">
            <a:spLocks noGrp="1"/>
          </p:cNvSpPr>
          <p:nvPr>
            <p:ph type="ctrTitle" idx="4"/>
          </p:nvPr>
        </p:nvSpPr>
        <p:spPr>
          <a:xfrm flipH="1">
            <a:off x="1071599" y="2681143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subTitle" idx="5"/>
          </p:nvPr>
        </p:nvSpPr>
        <p:spPr>
          <a:xfrm flipH="1">
            <a:off x="1071600" y="3297433"/>
            <a:ext cx="15606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63" name="Google Shape;63;p13"/>
          <p:cNvSpPr txBox="1">
            <a:spLocks noGrp="1"/>
          </p:cNvSpPr>
          <p:nvPr>
            <p:ph type="title" idx="6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85424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ctrTitle"/>
          </p:nvPr>
        </p:nvSpPr>
        <p:spPr>
          <a:xfrm flipH="1">
            <a:off x="5126168" y="4712109"/>
            <a:ext cx="18693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ubTitle" idx="1"/>
          </p:nvPr>
        </p:nvSpPr>
        <p:spPr>
          <a:xfrm flipH="1">
            <a:off x="5126168" y="3955800"/>
            <a:ext cx="18693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ctrTitle" idx="2"/>
          </p:nvPr>
        </p:nvSpPr>
        <p:spPr>
          <a:xfrm flipH="1">
            <a:off x="5150318" y="2780581"/>
            <a:ext cx="1821000" cy="6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subTitle" idx="3"/>
          </p:nvPr>
        </p:nvSpPr>
        <p:spPr>
          <a:xfrm flipH="1">
            <a:off x="5126168" y="2022867"/>
            <a:ext cx="18693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69" name="Google Shape;69;p14"/>
          <p:cNvSpPr txBox="1">
            <a:spLocks noGrp="1"/>
          </p:cNvSpPr>
          <p:nvPr>
            <p:ph type="ctrTitle" idx="4"/>
          </p:nvPr>
        </p:nvSpPr>
        <p:spPr>
          <a:xfrm flipH="1">
            <a:off x="2241967" y="2785248"/>
            <a:ext cx="1793700" cy="6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subTitle" idx="5"/>
          </p:nvPr>
        </p:nvSpPr>
        <p:spPr>
          <a:xfrm flipH="1">
            <a:off x="2204167" y="2022880"/>
            <a:ext cx="18693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ctrTitle" idx="6"/>
          </p:nvPr>
        </p:nvSpPr>
        <p:spPr>
          <a:xfrm flipH="1">
            <a:off x="2204167" y="4712109"/>
            <a:ext cx="18693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subTitle" idx="7"/>
          </p:nvPr>
        </p:nvSpPr>
        <p:spPr>
          <a:xfrm flipH="1">
            <a:off x="2204167" y="3955800"/>
            <a:ext cx="18693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title" idx="8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205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ms 2">
  <p:cSld name="Title and three columms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ctrTitle"/>
          </p:nvPr>
        </p:nvSpPr>
        <p:spPr>
          <a:xfrm flipH="1">
            <a:off x="989230" y="3242252"/>
            <a:ext cx="20121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subTitle" idx="1"/>
          </p:nvPr>
        </p:nvSpPr>
        <p:spPr>
          <a:xfrm flipH="1">
            <a:off x="715630" y="3771319"/>
            <a:ext cx="22857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ctrTitle" idx="2"/>
          </p:nvPr>
        </p:nvSpPr>
        <p:spPr>
          <a:xfrm flipH="1">
            <a:off x="5754257" y="4333121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78" name="Google Shape;78;p15"/>
          <p:cNvSpPr txBox="1">
            <a:spLocks noGrp="1"/>
          </p:cNvSpPr>
          <p:nvPr>
            <p:ph type="subTitle" idx="3"/>
          </p:nvPr>
        </p:nvSpPr>
        <p:spPr>
          <a:xfrm flipH="1">
            <a:off x="5754257" y="4861831"/>
            <a:ext cx="22857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ctrTitle" idx="4"/>
          </p:nvPr>
        </p:nvSpPr>
        <p:spPr>
          <a:xfrm flipH="1">
            <a:off x="6095335" y="1864105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80" name="Google Shape;80;p15"/>
          <p:cNvSpPr txBox="1">
            <a:spLocks noGrp="1"/>
          </p:cNvSpPr>
          <p:nvPr>
            <p:ph type="subTitle" idx="5"/>
          </p:nvPr>
        </p:nvSpPr>
        <p:spPr>
          <a:xfrm flipH="1">
            <a:off x="6095335" y="2392815"/>
            <a:ext cx="22857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title" idx="6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21419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>
            <a:spLocks noGrp="1"/>
          </p:cNvSpPr>
          <p:nvPr>
            <p:ph type="ctrTitle"/>
          </p:nvPr>
        </p:nvSpPr>
        <p:spPr>
          <a:xfrm flipH="1">
            <a:off x="2543653" y="1661273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84" name="Google Shape;84;p16"/>
          <p:cNvSpPr txBox="1">
            <a:spLocks noGrp="1"/>
          </p:cNvSpPr>
          <p:nvPr>
            <p:ph type="subTitle" idx="1"/>
          </p:nvPr>
        </p:nvSpPr>
        <p:spPr>
          <a:xfrm flipH="1">
            <a:off x="2266603" y="2170380"/>
            <a:ext cx="21147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ctrTitle" idx="2"/>
          </p:nvPr>
        </p:nvSpPr>
        <p:spPr>
          <a:xfrm flipH="1">
            <a:off x="2543653" y="4767044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86" name="Google Shape;86;p16"/>
          <p:cNvSpPr txBox="1">
            <a:spLocks noGrp="1"/>
          </p:cNvSpPr>
          <p:nvPr>
            <p:ph type="subTitle" idx="3"/>
          </p:nvPr>
        </p:nvSpPr>
        <p:spPr>
          <a:xfrm flipH="1">
            <a:off x="2266608" y="5277733"/>
            <a:ext cx="21147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87" name="Google Shape;87;p16"/>
          <p:cNvSpPr txBox="1">
            <a:spLocks noGrp="1"/>
          </p:cNvSpPr>
          <p:nvPr>
            <p:ph type="ctrTitle" idx="4"/>
          </p:nvPr>
        </p:nvSpPr>
        <p:spPr>
          <a:xfrm flipH="1">
            <a:off x="2543653" y="3213796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88" name="Google Shape;88;p16"/>
          <p:cNvSpPr txBox="1">
            <a:spLocks noGrp="1"/>
          </p:cNvSpPr>
          <p:nvPr>
            <p:ph type="subTitle" idx="5"/>
          </p:nvPr>
        </p:nvSpPr>
        <p:spPr>
          <a:xfrm flipH="1">
            <a:off x="2266608" y="3722900"/>
            <a:ext cx="21147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89" name="Google Shape;89;p16"/>
          <p:cNvSpPr txBox="1">
            <a:spLocks noGrp="1"/>
          </p:cNvSpPr>
          <p:nvPr>
            <p:ph type="ctrTitle" idx="6"/>
          </p:nvPr>
        </p:nvSpPr>
        <p:spPr>
          <a:xfrm flipH="1">
            <a:off x="5039747" y="3213795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subTitle" idx="7"/>
          </p:nvPr>
        </p:nvSpPr>
        <p:spPr>
          <a:xfrm flipH="1">
            <a:off x="4762697" y="3724475"/>
            <a:ext cx="21147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ctrTitle" idx="8"/>
          </p:nvPr>
        </p:nvSpPr>
        <p:spPr>
          <a:xfrm flipH="1">
            <a:off x="5039747" y="4767044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92" name="Google Shape;92;p16"/>
          <p:cNvSpPr txBox="1">
            <a:spLocks noGrp="1"/>
          </p:cNvSpPr>
          <p:nvPr>
            <p:ph type="subTitle" idx="9"/>
          </p:nvPr>
        </p:nvSpPr>
        <p:spPr>
          <a:xfrm flipH="1">
            <a:off x="4762697" y="5277724"/>
            <a:ext cx="21147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93" name="Google Shape;93;p16"/>
          <p:cNvSpPr txBox="1">
            <a:spLocks noGrp="1"/>
          </p:cNvSpPr>
          <p:nvPr>
            <p:ph type="ctrTitle" idx="13"/>
          </p:nvPr>
        </p:nvSpPr>
        <p:spPr>
          <a:xfrm flipH="1">
            <a:off x="5039747" y="1661273"/>
            <a:ext cx="15606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subTitle" idx="14"/>
          </p:nvPr>
        </p:nvSpPr>
        <p:spPr>
          <a:xfrm flipH="1">
            <a:off x="4762697" y="2170380"/>
            <a:ext cx="21147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title" idx="15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96573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er 2">
  <p:cSld name="Header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 txBox="1">
            <a:spLocks noGrp="1"/>
          </p:cNvSpPr>
          <p:nvPr>
            <p:ph type="ctrTitle"/>
          </p:nvPr>
        </p:nvSpPr>
        <p:spPr>
          <a:xfrm flipH="1">
            <a:off x="612075" y="2508941"/>
            <a:ext cx="41829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98" name="Google Shape;98;p17"/>
          <p:cNvSpPr txBox="1">
            <a:spLocks noGrp="1"/>
          </p:cNvSpPr>
          <p:nvPr>
            <p:ph type="subTitle" idx="1"/>
          </p:nvPr>
        </p:nvSpPr>
        <p:spPr>
          <a:xfrm flipH="1">
            <a:off x="612075" y="3782859"/>
            <a:ext cx="25599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99" name="Google Shape;99;p17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4880701" y="3304533"/>
            <a:ext cx="13119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5382878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er 3">
  <p:cSld name="Header 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>
            <a:spLocks noGrp="1"/>
          </p:cNvSpPr>
          <p:nvPr>
            <p:ph type="ctrTitle"/>
          </p:nvPr>
        </p:nvSpPr>
        <p:spPr>
          <a:xfrm>
            <a:off x="619650" y="2996940"/>
            <a:ext cx="2559900" cy="101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02" name="Google Shape;102;p18"/>
          <p:cNvSpPr txBox="1">
            <a:spLocks noGrp="1"/>
          </p:cNvSpPr>
          <p:nvPr>
            <p:ph type="subTitle" idx="1"/>
          </p:nvPr>
        </p:nvSpPr>
        <p:spPr>
          <a:xfrm>
            <a:off x="619650" y="3783116"/>
            <a:ext cx="25599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103" name="Google Shape;103;p18"/>
          <p:cNvSpPr txBox="1">
            <a:spLocks noGrp="1"/>
          </p:cNvSpPr>
          <p:nvPr>
            <p:ph type="title" idx="2" hasCustomPrompt="1"/>
          </p:nvPr>
        </p:nvSpPr>
        <p:spPr>
          <a:xfrm>
            <a:off x="4145650" y="3845917"/>
            <a:ext cx="22407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6589631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er 5">
  <p:cSld name="Header 5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>
            <a:spLocks noGrp="1"/>
          </p:cNvSpPr>
          <p:nvPr>
            <p:ph type="ctrTitle"/>
          </p:nvPr>
        </p:nvSpPr>
        <p:spPr>
          <a:xfrm flipH="1">
            <a:off x="2726850" y="3862985"/>
            <a:ext cx="3690300" cy="6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06" name="Google Shape;106;p19"/>
          <p:cNvSpPr txBox="1">
            <a:spLocks noGrp="1"/>
          </p:cNvSpPr>
          <p:nvPr>
            <p:ph type="subTitle" idx="1"/>
          </p:nvPr>
        </p:nvSpPr>
        <p:spPr>
          <a:xfrm flipH="1">
            <a:off x="3292050" y="4651147"/>
            <a:ext cx="25599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107" name="Google Shape;107;p19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3451650" y="1801795"/>
            <a:ext cx="22407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372214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er 4">
  <p:cSld name="Header 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>
            <a:spLocks noGrp="1"/>
          </p:cNvSpPr>
          <p:nvPr>
            <p:ph type="ctrTitle"/>
          </p:nvPr>
        </p:nvSpPr>
        <p:spPr>
          <a:xfrm flipH="1">
            <a:off x="4847211" y="3404240"/>
            <a:ext cx="3690300" cy="60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10" name="Google Shape;110;p20"/>
          <p:cNvSpPr txBox="1">
            <a:spLocks noGrp="1"/>
          </p:cNvSpPr>
          <p:nvPr>
            <p:ph type="subTitle" idx="1"/>
          </p:nvPr>
        </p:nvSpPr>
        <p:spPr>
          <a:xfrm flipH="1">
            <a:off x="5977611" y="3783628"/>
            <a:ext cx="25599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111" name="Google Shape;111;p20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2133750" y="2772467"/>
            <a:ext cx="20001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55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826009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4007825" y="2593791"/>
            <a:ext cx="4535700" cy="109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5621050" y="3493817"/>
            <a:ext cx="29223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 idx="2" hasCustomPrompt="1"/>
          </p:nvPr>
        </p:nvSpPr>
        <p:spPr>
          <a:xfrm>
            <a:off x="2595072" y="2791033"/>
            <a:ext cx="10530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None/>
              <a:defRPr sz="7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/>
              <a:buNone/>
              <a:defRPr sz="5500">
                <a:solidFill>
                  <a:schemeClr val="l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083074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sources">
  <p:cSld name="Resources">
    <p:bg>
      <p:bgPr>
        <a:solidFill>
          <a:schemeClr val="lt2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 txBox="1">
            <a:spLocks noGrp="1"/>
          </p:cNvSpPr>
          <p:nvPr>
            <p:ph type="body" idx="1"/>
          </p:nvPr>
        </p:nvSpPr>
        <p:spPr>
          <a:xfrm>
            <a:off x="2069575" y="1809533"/>
            <a:ext cx="5140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unito Light"/>
              <a:buChar char="●"/>
              <a:defRPr sz="1400"/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371600" lvl="2" indent="-323850" rtl="0"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1828800" lvl="3" indent="-323850" rtl="0"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11150" rtl="0"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3657600" lvl="7" indent="-311150" rtl="0"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Font typeface="Nunito Light"/>
              <a:buChar char="■"/>
              <a:defRPr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4" name="Google Shape;114;p21"/>
          <p:cNvSpPr txBox="1">
            <a:spLocks noGrp="1"/>
          </p:cNvSpPr>
          <p:nvPr>
            <p:ph type="title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25697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>
            <a:spLocks noGrp="1"/>
          </p:cNvSpPr>
          <p:nvPr>
            <p:ph type="title"/>
          </p:nvPr>
        </p:nvSpPr>
        <p:spPr>
          <a:xfrm>
            <a:off x="625025" y="47377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7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subTitle" idx="1"/>
          </p:nvPr>
        </p:nvSpPr>
        <p:spPr>
          <a:xfrm>
            <a:off x="625025" y="1774920"/>
            <a:ext cx="3375300" cy="19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118" name="Google Shape;118;p22"/>
          <p:cNvSpPr txBox="1"/>
          <p:nvPr/>
        </p:nvSpPr>
        <p:spPr>
          <a:xfrm>
            <a:off x="621618" y="4785505"/>
            <a:ext cx="2418000" cy="12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rPr>
              <a:t>CREDITS: This presentation template was created by </a:t>
            </a:r>
            <a:r>
              <a:rPr lang="en" sz="1000">
                <a:solidFill>
                  <a:schemeClr val="dk1"/>
                </a:solidFill>
                <a:uFill>
                  <a:noFill/>
                </a:uFill>
                <a:latin typeface="Hind Vadodara Medium"/>
                <a:ea typeface="Hind Vadodara Medium"/>
                <a:cs typeface="Hind Vadodara Medium"/>
                <a:sym typeface="Hind Vadodara Medium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rPr>
              <a:t>, including icons by </a:t>
            </a:r>
            <a:r>
              <a:rPr lang="en" sz="1000">
                <a:solidFill>
                  <a:schemeClr val="dk1"/>
                </a:solidFill>
                <a:uFill>
                  <a:noFill/>
                </a:uFill>
                <a:latin typeface="Hind Vadodara Medium"/>
                <a:ea typeface="Hind Vadodara Medium"/>
                <a:cs typeface="Hind Vadodara Medium"/>
                <a:sym typeface="Hind Vadodara Medium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rPr>
              <a:t>, and infographics &amp; images by </a:t>
            </a:r>
            <a:r>
              <a:rPr lang="en" sz="1000">
                <a:solidFill>
                  <a:schemeClr val="dk1"/>
                </a:solidFill>
                <a:uFill>
                  <a:noFill/>
                </a:uFill>
                <a:latin typeface="Hind Vadodara Medium"/>
                <a:ea typeface="Hind Vadodara Medium"/>
                <a:cs typeface="Hind Vadodara Medium"/>
                <a:sym typeface="Hind Vadodara Medium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endParaRPr sz="1800">
              <a:solidFill>
                <a:schemeClr val="dk1"/>
              </a:solidFill>
              <a:latin typeface="Hind Vadodara Medium"/>
              <a:ea typeface="Hind Vadodara Medium"/>
              <a:cs typeface="Hind Vadodara Medium"/>
              <a:sym typeface="Hind Vadodar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Hind Vadodara Light"/>
              <a:ea typeface="Hind Vadodara Light"/>
              <a:cs typeface="Hind Vadodara Light"/>
              <a:sym typeface="Hind Vadodara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Hind Vadodara Light"/>
              <a:ea typeface="Hind Vadodara Light"/>
              <a:cs typeface="Hind Vadodara Light"/>
              <a:sym typeface="Hind Vadodara Light"/>
            </a:endParaRPr>
          </a:p>
        </p:txBody>
      </p:sp>
    </p:spTree>
    <p:extLst>
      <p:ext uri="{BB962C8B-B14F-4D97-AF65-F5344CB8AC3E}">
        <p14:creationId xmlns:p14="http://schemas.microsoft.com/office/powerpoint/2010/main" val="1387440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lt2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517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77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3ABC6E-15F8-4CC1-96C8-0E23A8202CF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328503"/>
      </p:ext>
    </p:extLst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DFF02-350F-4B6F-AEAE-05585FB0DBB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9577021"/>
      </p:ext>
    </p:extLst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3757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Серебристая дымка\Serebristaya_Dym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836713"/>
            <a:ext cx="5396136" cy="136815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2852936"/>
            <a:ext cx="5392688" cy="8640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09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28799"/>
            <a:ext cx="7221488" cy="51113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9180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DFF02-350F-4B6F-AEAE-05585FB0DBB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1662130"/>
      </p:ext>
    </p:extLst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712480" y="1730333"/>
            <a:ext cx="3128100" cy="387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marL="914400" lvl="1" indent="-330200">
              <a:spcBef>
                <a:spcPts val="160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371600" lvl="2" indent="-323850"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1828800" lvl="3" indent="-323850"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11150"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3657600" lvl="7" indent="-311150"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Font typeface="Nunito Light"/>
              <a:buChar char="■"/>
              <a:defRPr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961867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2082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22605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ctrTitle"/>
          </p:nvPr>
        </p:nvSpPr>
        <p:spPr>
          <a:xfrm flipH="1">
            <a:off x="5408076" y="1449580"/>
            <a:ext cx="22500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ubTitle" idx="1"/>
          </p:nvPr>
        </p:nvSpPr>
        <p:spPr>
          <a:xfrm flipH="1">
            <a:off x="1483662" y="5549193"/>
            <a:ext cx="2250000" cy="8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ctrTitle" idx="2"/>
          </p:nvPr>
        </p:nvSpPr>
        <p:spPr>
          <a:xfrm flipH="1">
            <a:off x="1505901" y="4936019"/>
            <a:ext cx="2205600" cy="83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3"/>
          </p:nvPr>
        </p:nvSpPr>
        <p:spPr>
          <a:xfrm flipH="1">
            <a:off x="5408076" y="1996731"/>
            <a:ext cx="2250000" cy="8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title" idx="4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46711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04334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subTitle" idx="1"/>
          </p:nvPr>
        </p:nvSpPr>
        <p:spPr>
          <a:xfrm flipH="1">
            <a:off x="546575" y="3357633"/>
            <a:ext cx="8050800" cy="250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aleway"/>
              <a:buAutoNum type="arabicPeriod"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2421000" y="378144"/>
            <a:ext cx="4302000" cy="8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18127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2208600" y="1354800"/>
            <a:ext cx="4726800" cy="414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5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37228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>
            <a:off x="625025" y="47377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72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subTitle" idx="1"/>
          </p:nvPr>
        </p:nvSpPr>
        <p:spPr>
          <a:xfrm>
            <a:off x="625025" y="1774920"/>
            <a:ext cx="3375300" cy="19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1271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 txBox="1">
            <a:spLocks noGrp="1"/>
          </p:cNvSpPr>
          <p:nvPr>
            <p:ph type="ctrTitle"/>
          </p:nvPr>
        </p:nvSpPr>
        <p:spPr>
          <a:xfrm flipH="1">
            <a:off x="616848" y="2118823"/>
            <a:ext cx="3301800" cy="176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subTitle" idx="1"/>
          </p:nvPr>
        </p:nvSpPr>
        <p:spPr>
          <a:xfrm flipH="1">
            <a:off x="616948" y="3775693"/>
            <a:ext cx="23313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73577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ind Vadodara Light"/>
              <a:buChar char="●"/>
              <a:defRPr sz="18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ind Vadodara Light"/>
              <a:buChar char="○"/>
              <a:defRPr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/>
              <a:buChar char="■"/>
              <a:defRPr sz="12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/>
              <a:buChar char="●"/>
              <a:defRPr sz="12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/>
              <a:buChar char="○"/>
              <a:defRPr sz="12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/>
              <a:buChar char="■"/>
              <a:defRPr sz="12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/>
              <a:buChar char="●"/>
              <a:defRPr sz="12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/>
              <a:buChar char="○"/>
              <a:defRPr sz="12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Hind Vadodara Light"/>
              <a:buChar char="■"/>
              <a:defRPr sz="1200">
                <a:solidFill>
                  <a:schemeClr val="dk1"/>
                </a:solidFill>
                <a:latin typeface="Hind Vadodara Light"/>
                <a:ea typeface="Hind Vadodara Light"/>
                <a:cs typeface="Hind Vadodara Light"/>
                <a:sym typeface="Hind Vadodara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938024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  <p:sldLayoutId id="2147483814" r:id="rId15"/>
    <p:sldLayoutId id="2147483815" r:id="rId16"/>
    <p:sldLayoutId id="2147483816" r:id="rId17"/>
    <p:sldLayoutId id="2147483817" r:id="rId18"/>
    <p:sldLayoutId id="2147483818" r:id="rId19"/>
    <p:sldLayoutId id="2147483819" r:id="rId20"/>
    <p:sldLayoutId id="2147483820" r:id="rId21"/>
    <p:sldLayoutId id="2147483821" r:id="rId22"/>
    <p:sldLayoutId id="2147483822" r:id="rId23"/>
    <p:sldLayoutId id="2147483823" r:id="rId24"/>
    <p:sldLayoutId id="2147483824" r:id="rId25"/>
  </p:sldLayoutIdLst>
  <p:transition spd="med">
    <p:wheel spokes="8"/>
    <p:sndAc>
      <p:stSnd>
        <p:snd r:embed="rId27" name="chimes.wav"/>
      </p:stSnd>
    </p:sndAc>
  </p:transition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5"/>
          <p:cNvSpPr txBox="1">
            <a:spLocks noGrp="1"/>
          </p:cNvSpPr>
          <p:nvPr>
            <p:ph type="title"/>
          </p:nvPr>
        </p:nvSpPr>
        <p:spPr>
          <a:xfrm>
            <a:off x="1068100" y="1244600"/>
            <a:ext cx="70473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123" name="Google Shape;123;p25"/>
          <p:cNvSpPr txBox="1">
            <a:spLocks noGrp="1"/>
          </p:cNvSpPr>
          <p:nvPr>
            <p:ph type="body" idx="1"/>
          </p:nvPr>
        </p:nvSpPr>
        <p:spPr>
          <a:xfrm>
            <a:off x="1068100" y="2260600"/>
            <a:ext cx="70473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889077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26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Серебристая дымка\Serebristaya_Dymka_Slid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763713" y="260350"/>
            <a:ext cx="72215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763713" y="1628775"/>
            <a:ext cx="7221537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78466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0.xml"/><Relationship Id="rId18" Type="http://schemas.openxmlformats.org/officeDocument/2006/relationships/slide" Target="slide25.xml"/><Relationship Id="rId3" Type="http://schemas.openxmlformats.org/officeDocument/2006/relationships/audio" Target="../media/audio1.wav"/><Relationship Id="rId7" Type="http://schemas.openxmlformats.org/officeDocument/2006/relationships/slide" Target="slide14.xml"/><Relationship Id="rId12" Type="http://schemas.openxmlformats.org/officeDocument/2006/relationships/slide" Target="slide19.xml"/><Relationship Id="rId17" Type="http://schemas.openxmlformats.org/officeDocument/2006/relationships/slide" Target="slide24.xml"/><Relationship Id="rId2" Type="http://schemas.openxmlformats.org/officeDocument/2006/relationships/notesSlide" Target="../notesSlides/notesSlide1.xml"/><Relationship Id="rId16" Type="http://schemas.openxmlformats.org/officeDocument/2006/relationships/slide" Target="slide23.xml"/><Relationship Id="rId1" Type="http://schemas.openxmlformats.org/officeDocument/2006/relationships/slideLayout" Target="../slideLayouts/slideLayout30.xml"/><Relationship Id="rId6" Type="http://schemas.openxmlformats.org/officeDocument/2006/relationships/slide" Target="slide13.xml"/><Relationship Id="rId11" Type="http://schemas.openxmlformats.org/officeDocument/2006/relationships/slide" Target="slide18.xml"/><Relationship Id="rId5" Type="http://schemas.openxmlformats.org/officeDocument/2006/relationships/slide" Target="slide12.xml"/><Relationship Id="rId15" Type="http://schemas.openxmlformats.org/officeDocument/2006/relationships/slide" Target="slide22.xml"/><Relationship Id="rId10" Type="http://schemas.openxmlformats.org/officeDocument/2006/relationships/slide" Target="slide17.xml"/><Relationship Id="rId19" Type="http://schemas.openxmlformats.org/officeDocument/2006/relationships/slide" Target="slide27.xml"/><Relationship Id="rId4" Type="http://schemas.openxmlformats.org/officeDocument/2006/relationships/slide" Target="slide11.xml"/><Relationship Id="rId9" Type="http://schemas.openxmlformats.org/officeDocument/2006/relationships/slide" Target="slide16.xml"/><Relationship Id="rId14" Type="http://schemas.openxmlformats.org/officeDocument/2006/relationships/slide" Target="slide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slide" Target="slide38.xml"/><Relationship Id="rId18" Type="http://schemas.openxmlformats.org/officeDocument/2006/relationships/slide" Target="slide43.xml"/><Relationship Id="rId3" Type="http://schemas.openxmlformats.org/officeDocument/2006/relationships/slide" Target="slide28.xml"/><Relationship Id="rId7" Type="http://schemas.openxmlformats.org/officeDocument/2006/relationships/slide" Target="slide32.xml"/><Relationship Id="rId12" Type="http://schemas.openxmlformats.org/officeDocument/2006/relationships/slide" Target="slide37.xml"/><Relationship Id="rId17" Type="http://schemas.openxmlformats.org/officeDocument/2006/relationships/slide" Target="slide42.xml"/><Relationship Id="rId2" Type="http://schemas.openxmlformats.org/officeDocument/2006/relationships/audio" Target="../media/audio1.wav"/><Relationship Id="rId16" Type="http://schemas.openxmlformats.org/officeDocument/2006/relationships/slide" Target="slide41.xml"/><Relationship Id="rId1" Type="http://schemas.openxmlformats.org/officeDocument/2006/relationships/slideLayout" Target="../slideLayouts/slideLayout30.xml"/><Relationship Id="rId6" Type="http://schemas.openxmlformats.org/officeDocument/2006/relationships/slide" Target="slide31.xml"/><Relationship Id="rId11" Type="http://schemas.openxmlformats.org/officeDocument/2006/relationships/slide" Target="slide36.xml"/><Relationship Id="rId5" Type="http://schemas.openxmlformats.org/officeDocument/2006/relationships/slide" Target="slide30.xml"/><Relationship Id="rId15" Type="http://schemas.openxmlformats.org/officeDocument/2006/relationships/slide" Target="slide40.xml"/><Relationship Id="rId10" Type="http://schemas.openxmlformats.org/officeDocument/2006/relationships/slide" Target="slide35.xml"/><Relationship Id="rId4" Type="http://schemas.openxmlformats.org/officeDocument/2006/relationships/slide" Target="slide29.xml"/><Relationship Id="rId9" Type="http://schemas.openxmlformats.org/officeDocument/2006/relationships/slide" Target="slide34.xml"/><Relationship Id="rId14" Type="http://schemas.openxmlformats.org/officeDocument/2006/relationships/slide" Target="slide3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5.jpeg"/><Relationship Id="rId4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0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91E2C0-EE6B-43A5-9D53-85FAF280B8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99792" y="1196752"/>
            <a:ext cx="6044208" cy="2088231"/>
          </a:xfrm>
        </p:spPr>
        <p:txBody>
          <a:bodyPr/>
          <a:lstStyle/>
          <a:p>
            <a:r>
              <a:rPr lang="ru-RU" sz="6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«Битва талантов»</a:t>
            </a:r>
            <a:endParaRPr lang="ru-RU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2483768" y="4941168"/>
            <a:ext cx="6192688" cy="1800200"/>
          </a:xfrm>
          <a:solidFill>
            <a:schemeClr val="bg1">
              <a:alpha val="47000"/>
            </a:schemeClr>
          </a:solidFill>
          <a:effectLst>
            <a:softEdge rad="127000"/>
          </a:effectLst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познавательная викторина для </a:t>
            </a:r>
          </a:p>
          <a:p>
            <a:pPr algn="ctr">
              <a:buNone/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10-11 классов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4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Ренева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О.А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биологии и химии  ЧОУ школа «ЛАДА».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ru-RU" sz="2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ru-RU" sz="2600" dirty="0">
              <a:solidFill>
                <a:schemeClr val="accent1">
                  <a:lumMod val="50000"/>
                </a:schemeClr>
              </a:solidFill>
            </a:endParaRPr>
          </a:p>
          <a:p>
            <a:pPr algn="r"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64" name="Group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257884"/>
              </p:ext>
            </p:extLst>
          </p:nvPr>
        </p:nvGraphicFramePr>
        <p:xfrm>
          <a:off x="1619672" y="0"/>
          <a:ext cx="7524326" cy="6858000"/>
        </p:xfrm>
        <a:graphic>
          <a:graphicData uri="http://schemas.openxmlformats.org/drawingml/2006/table">
            <a:tbl>
              <a:tblPr/>
              <a:tblGrid>
                <a:gridCol w="2304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40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4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40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13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Растения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lt"/>
                          <a:hlinkClick r:id="rId4" action="ppaction://hlinksldjump"/>
                        </a:rPr>
                        <a:t>20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5" action="ppaction://hlinksldjump"/>
                        </a:rPr>
                        <a:t>30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6" action="ppaction://hlinksldjump"/>
                        </a:rPr>
                        <a:t>40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7" action="ppaction://hlinksldjump"/>
                        </a:rPr>
                        <a:t>50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8" action="ppaction://hlinksldjump"/>
                        </a:rPr>
                        <a:t>60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83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Животные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9" action="ppaction://hlinksldjump"/>
                        </a:rPr>
                        <a:t>20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10" action="ppaction://hlinksldjump"/>
                        </a:rPr>
                        <a:t>30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11" action="ppaction://hlinksldjump"/>
                        </a:rPr>
                        <a:t>40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12" action="ppaction://hlinksldjump"/>
                        </a:rPr>
                        <a:t>50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13" action="ppaction://hlinksldjump"/>
                        </a:rPr>
                        <a:t>60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61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Человек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14" action="ppaction://hlinksldjump"/>
                        </a:rPr>
                        <a:t>20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15" action="ppaction://hlinksldjump"/>
                        </a:rPr>
                        <a:t>30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16" action="ppaction://hlinksldjump"/>
                        </a:rPr>
                        <a:t>40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17" action="ppaction://hlinksldjump"/>
                        </a:rPr>
                        <a:t>50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lt"/>
                          <a:hlinkClick r:id="rId18" action="ppaction://hlinksldjump"/>
                        </a:rPr>
                        <a:t>60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201" name="Text Box 32"/>
          <p:cNvSpPr txBox="1">
            <a:spLocks noChangeArrowheads="1"/>
          </p:cNvSpPr>
          <p:nvPr/>
        </p:nvSpPr>
        <p:spPr bwMode="auto">
          <a:xfrm>
            <a:off x="323850" y="6165850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7202" name="Text Box 33"/>
          <p:cNvSpPr txBox="1">
            <a:spLocks noChangeArrowheads="1"/>
          </p:cNvSpPr>
          <p:nvPr/>
        </p:nvSpPr>
        <p:spPr bwMode="auto">
          <a:xfrm>
            <a:off x="323850" y="609282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7204" name="AutoShape 36">
            <a:hlinkClick r:id="rId19" action="ppaction://hlinksldjump" tooltip="24 раунд"/>
          </p:cNvPr>
          <p:cNvSpPr>
            <a:spLocks noChangeArrowheads="1"/>
          </p:cNvSpPr>
          <p:nvPr/>
        </p:nvSpPr>
        <p:spPr bwMode="auto">
          <a:xfrm>
            <a:off x="250825" y="6021388"/>
            <a:ext cx="576263" cy="482600"/>
          </a:xfrm>
          <a:prstGeom prst="star5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8"/>
          <p:cNvSpPr txBox="1">
            <a:spLocks noChangeArrowheads="1"/>
          </p:cNvSpPr>
          <p:nvPr/>
        </p:nvSpPr>
        <p:spPr bwMode="auto">
          <a:xfrm>
            <a:off x="447675" y="568325"/>
            <a:ext cx="8445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sp>
        <p:nvSpPr>
          <p:cNvPr id="8195" name="Text Box 9"/>
          <p:cNvSpPr txBox="1">
            <a:spLocks noChangeArrowheads="1"/>
          </p:cNvSpPr>
          <p:nvPr/>
        </p:nvSpPr>
        <p:spPr bwMode="auto">
          <a:xfrm>
            <a:off x="1763688" y="549275"/>
            <a:ext cx="6553225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7200" dirty="0">
                <a:solidFill>
                  <a:srgbClr val="000000"/>
                </a:solidFill>
                <a:latin typeface="+mn-lt"/>
              </a:rPr>
              <a:t>    </a:t>
            </a:r>
            <a:r>
              <a:rPr lang="ru-RU" sz="7200" b="1" dirty="0">
                <a:solidFill>
                  <a:srgbClr val="FF3300"/>
                </a:solidFill>
                <a:latin typeface="+mn-lt"/>
              </a:rPr>
              <a:t>20 баллов.</a:t>
            </a:r>
            <a:r>
              <a:rPr lang="ru-RU" sz="7200" dirty="0">
                <a:latin typeface="+mn-lt"/>
              </a:rPr>
              <a:t> </a:t>
            </a:r>
          </a:p>
          <a:p>
            <a:pPr algn="ctr"/>
            <a:r>
              <a:rPr lang="ru-RU" sz="4800" i="1" dirty="0">
                <a:latin typeface="+mn-lt"/>
              </a:rPr>
              <a:t> 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Из какого растения получают макаронные изделия?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197" name="AutoShape 1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5589588"/>
            <a:ext cx="1150937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30533" y="5046375"/>
            <a:ext cx="4994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 пшеницы твердых сортов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В России сбор самой ценной пшеницы достиг рекорда - Российская газет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164" y="3516346"/>
            <a:ext cx="3209076" cy="153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2123728" y="476672"/>
            <a:ext cx="7129463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b="1" dirty="0">
                <a:solidFill>
                  <a:srgbClr val="FF5050"/>
                </a:solidFill>
              </a:rPr>
              <a:t>30</a:t>
            </a:r>
            <a:r>
              <a:rPr lang="en-US" sz="7200" b="1" dirty="0">
                <a:solidFill>
                  <a:srgbClr val="FF5050"/>
                </a:solidFill>
              </a:rPr>
              <a:t> </a:t>
            </a:r>
            <a:r>
              <a:rPr lang="ru-RU" sz="7200" b="1" dirty="0">
                <a:solidFill>
                  <a:srgbClr val="FF5050"/>
                </a:solidFill>
              </a:rPr>
              <a:t>баллов</a:t>
            </a:r>
            <a:r>
              <a:rPr lang="ru-RU" sz="5400" b="1" dirty="0">
                <a:solidFill>
                  <a:srgbClr val="FF5050"/>
                </a:solidFill>
              </a:rPr>
              <a:t>.</a:t>
            </a:r>
          </a:p>
          <a:p>
            <a:pPr algn="ctr">
              <a:spcBef>
                <a:spcPct val="50000"/>
              </a:spcBef>
            </a:pP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</a:rPr>
              <a:t>Какое органическое вещество составляют основу дерева? Из него еще делают бумагу.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971550" y="5445125"/>
            <a:ext cx="2447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9221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589588"/>
            <a:ext cx="1079500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10552" y="5054734"/>
            <a:ext cx="648148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Целлюлоза.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 живое, в том числе и дерево, состоит из клеток. Стенки растительных</a:t>
            </a:r>
            <a:r>
              <a:rPr lang="en-US" sz="28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клеток состоят из </a:t>
            </a: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целлюлозы.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Растительные клетки — Википед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358017"/>
            <a:ext cx="3772837" cy="169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1907704" y="620688"/>
            <a:ext cx="684024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      </a:t>
            </a:r>
            <a:r>
              <a:rPr lang="ru-RU" sz="7200" b="1" dirty="0">
                <a:solidFill>
                  <a:srgbClr val="FF3300"/>
                </a:solidFill>
              </a:rPr>
              <a:t>40 баллов</a:t>
            </a:r>
            <a:r>
              <a:rPr lang="ru-RU" sz="5400" dirty="0">
                <a:solidFill>
                  <a:srgbClr val="FF3300"/>
                </a:solidFill>
              </a:rPr>
              <a:t>.</a:t>
            </a:r>
          </a:p>
          <a:p>
            <a:pPr algn="ctr">
              <a:spcBef>
                <a:spcPct val="50000"/>
              </a:spcBef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Какое из комнатных растений у древних египтян служило материалом для получения папируса?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1042988" y="5300663"/>
            <a:ext cx="28082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0245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5589588"/>
            <a:ext cx="1223962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625666" y="6273225"/>
            <a:ext cx="3650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Циперус - папирус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Папиру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923256"/>
            <a:ext cx="2699792" cy="198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ПАПИРУС • Большая российская энциклопедия - электронная верс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ПАПИРУС • Большая российская энциклопедия - электронная верс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ПАПИРУС • Большая российская энциклопедия - электронная версия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52" y="3923256"/>
            <a:ext cx="3042592" cy="1988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1979712" y="332656"/>
            <a:ext cx="6984776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b="1" dirty="0">
                <a:solidFill>
                  <a:srgbClr val="FF3300"/>
                </a:solidFill>
              </a:rPr>
              <a:t>50 баллов.</a:t>
            </a:r>
          </a:p>
          <a:p>
            <a:pPr algn="ctr">
              <a:spcBef>
                <a:spcPct val="50000"/>
              </a:spcBef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Плоды какого растения послужили прообразом создания новой застежки- «липучки»?</a:t>
            </a:r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395288" y="6092825"/>
            <a:ext cx="187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1268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536" y="5733256"/>
            <a:ext cx="1008062" cy="64928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68671" y="4852298"/>
            <a:ext cx="676875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Плоды лопуха.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1950 г. Жорж де Мистраль, вернувшись с прогулки со своим псом,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обнаружил, что уши собаки облеплены плодами лопуха. В течение 8 лет он разрабатывал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конструкцию новой застежки, и, наконец, с помощью фабриканта Якоба Мюллера проект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был осуществлен.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 descr="Лопу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78" y="3343825"/>
            <a:ext cx="3119500" cy="150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907704" y="332656"/>
            <a:ext cx="6696744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dirty="0">
                <a:solidFill>
                  <a:srgbClr val="FF0000"/>
                </a:solidFill>
              </a:rPr>
              <a:t>60 баллов</a:t>
            </a:r>
          </a:p>
          <a:p>
            <a:pPr algn="ctr">
              <a:spcBef>
                <a:spcPct val="50000"/>
              </a:spcBef>
            </a:pP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Какое растение Австралии называют кровавым деревом и почему?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468313" y="5734050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3316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589588"/>
            <a:ext cx="1008062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879164" y="4795897"/>
            <a:ext cx="70567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Сандаловое дерево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сделать надрез на коре, то выделяется красное, похожее на смолу вещество. Австралийские аборигены используют его для лечение ран и полоскания горла при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простуде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Красное сандаловое дерево — PADMA Украи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080" y="2852936"/>
            <a:ext cx="3669871" cy="208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1891157" y="29846"/>
            <a:ext cx="7058025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b="1" dirty="0">
                <a:solidFill>
                  <a:schemeClr val="bg2">
                    <a:lumMod val="50000"/>
                  </a:schemeClr>
                </a:solidFill>
              </a:rPr>
              <a:t>20 баллов.</a:t>
            </a:r>
          </a:p>
          <a:p>
            <a:pPr algn="ctr">
              <a:spcBef>
                <a:spcPct val="50000"/>
              </a:spcBef>
            </a:pP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  <a:t>Одноклеточные животные не могут жить в кипяченой воде. Какого вещества им не хватает?</a:t>
            </a:r>
          </a:p>
        </p:txBody>
      </p:sp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611188" y="5734050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4340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5589588"/>
            <a:ext cx="1081087" cy="6477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714100" y="5883345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Кислорода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 descr="Кислород: формула, плотность, масса, свойства, способы получения и  применения | Сварка и сварщ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100" y="3704161"/>
            <a:ext cx="2980802" cy="221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1907703" y="0"/>
            <a:ext cx="698547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b="1" dirty="0">
                <a:solidFill>
                  <a:srgbClr val="FF5050"/>
                </a:solidFill>
              </a:rPr>
              <a:t>30 баллов</a:t>
            </a:r>
          </a:p>
          <a:p>
            <a:pPr algn="ctr">
              <a:spcBef>
                <a:spcPct val="50000"/>
              </a:spcBef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Название какого итальянского танца происходит от названия ядовитого паукообразного?</a:t>
            </a:r>
          </a:p>
          <a:p>
            <a:pPr algn="ctr">
              <a:spcBef>
                <a:spcPct val="50000"/>
              </a:spcBef>
            </a:pPr>
            <a:r>
              <a:rPr lang="ru-RU" sz="2400" b="1" i="1" dirty="0"/>
              <a:t>                                                                      </a:t>
            </a:r>
            <a:endParaRPr lang="ru-RU" dirty="0"/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250825" y="5805488"/>
            <a:ext cx="1152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5364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589588"/>
            <a:ext cx="1150937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5" name="AutoShape 25" descr="data:image/jpeg;base64,/9j/4AAQSkZJRgABAQAAAQABAAD/2wCEAAkGBhQQEBAUEBQQDxAPDw8PFBAPDw8PDw8PFBAVFBQQFRQXHCYeFxkkGRQUHy8gIygpLCwsFR4xNTAqNSYrLCkBCQoKDgwOGg8PGCwcHxwpLCkpLCkpKSwqLCwpLCkpLCksKSwpLCkpKSkqKSkpLCwpLCwpLCkpLCwsLCwsKSkpKf/AABEIALgBEgMBIgACEQEDEQH/xAAbAAACAwEBAQAAAAAAAAAAAAACAwABBAUGB//EADgQAAIBAgQEBAMHAwQDAAAAAAABAgMRBBIhMUFRYXEFgZGhE7HBBhQiMtHh8EJS8SMzYnJjkqL/xAAaAQADAQEBAQAAAAAAAAAAAAAAAQIDBAUG/8QAKREAAgICAgEDAwQDAAAAAAAAAAECEQMhBBIxIkFRFGGxE1Jx0QUjMv/aAAwDAQACEQMRAD8Ay0maIGamPjI+ZaNBkpFJg3ImaQQB3BbAcinI3oRJMRIZOQtlrQESKYVwJMdjBkMpoSaKMdUaQewY5RCp09Q4wHUoanbEgfSp2GqIVOIxROgQEYByaSbeiQyMAMTgo1FaV7dHYTuteQPP+IeN6uMVG2zzanGnV1O7j/sy024Wcer1+RzsR4c6S/GrN8/oeDyFmv8A2L+jJ2c91VzAlWXMd8MqdCxy2QZ/j9SviIY6IX3Rch2kAnPcr4gcsGuRmrwUeL9So0/AHawfj2Wm4t3kl+F9OR53xLxSc5O7f0M05NvTUZPw2af401fXuj0VkkoUyrdGCUhVzo4zDqMNDjRxFrrmOHqVoQ25VNXklwuImyUJfiXc166A6dfBJbbGWeGOsqylHXgc6vWsYQcgMv3cgXxWQ39RR9LpsZmFRZHI8qjoGuZM4jOVnNIoB7kB8QXnAczdIQ5zJmEZiJjaGOcgbEghsYgkMGEDRTjqVCIxItIB8R1HcTBhRkdcWQdCDHwRiozGYjF5I30b5Xt5mzmortLwiWbJzS3aXdpXOdV8atdKOVri7PU5eIxWZ3dk36GepiFzXzPHzf5KT1j0S2bcZjHUs3o7Wdm8r8jJKWlne3qkZ3iVwv6MGWI6S9DzZZck3bZNjJUxdSnfkCqz5P1QDqSvt7k9pCKdABx6klOXJerM9SpLpr3LTbJG3XEVjsHCpl+Fe1ru/DncVGnObUYpOUnZWuTGyq0U8PktUknOU01L/TfLkelxoabktDRm8MilUz2TjB6J8XzOvivEnVjlko5b3VopOPZnIw94pLK1bTmP+Ov86GU8s9peBWLx9FfDfY8fXWp7LE1Lwl2PJYqH4jp4j07BCMw2mtRuFweaSXM7VbwhQimtTeeWMdDOTmbOp4b4RCpCo5TUZxjdRe77czNKlY2+G434VSMrRlladpLkyYZFf2GPp/Y3ESSaptppNPo1oQ+iUfthQcYtzirxTtd6abEO/wCmx/uL6nnXUK+IZ8xLni9TUc5lOoJcisxaiA34hecQmXcuhDcwUGKTG0xFGmCGoVCQakaJAPgy7i0wrlJAMjMOLEpjEzaJJrpTsIxeHjLVtpvm212L+JZc/MVKs9b7Phoc/LzY4x6S2yJMzuguGvWwEqdv21HOfITPELml5ngNpmYGTjwAaJLFJ+XLUB4tcnfpFhX2EU5gOoX946S9Afj84yfoVX2ACcnyepeGweeVpSULu13qC6z/ALX7AQlOUkoxk5PRJWbfua4/K1Yj1MMFSwdOdR65YtuUt3yS8zH4PQgoVK2JaVXFKTs9ZRptWUUt9jieL+PSr5KTjKKpW+KpJpyqR0s1yuCsRm13PYzcqOKowiW3Rc8PbbXrzEToGmEg0kzx72QcjE4a0ZWPP16GqPb1cDnTUNW4r8Lsm5cUuBnl9lKso2VOTackmouzsr279DvwOaV1f8DPKYfRp9T01GpeK46Hn6uGlTlaSafVW4nbwGGlNQUU3KWiS/qdr2XN9AzLtVADX8OUndctlZanJq4dweqO0pNaPdaNbNdzVhq8b/ihCqtnGa1t0e6fUjHOnUvAI4EcZJJfiehD2cfsjhpJSTrRUlmtlbsnra6RZ6f0+T5LpnNRdikEmchsDkKsGwCkJlFB2BYxETDhMWQEM2QmNjIyU5D4M1SA1JhKQhMNSKSAcXcTnKdQtp1oQ6TfBPzFOLfH00KWIffvqMVVvk++nseJn4rh6pTRm1Qj7v3fdt/Mr4KXD5GlT56MByS/VnC6+SDO0kC9/YY60E+D93cXLFLgm/LfrqMQDktem4Oa+xc8Q+EX6oXKcnwSfmUkBopU4trO3l0vl39zqyoxwlOVSLVSrUtClpq5S2XXg/I4VOjOclFWvJpKyf6iKuKqfE/OpwoOVOlJJxvrZzS58L3PR4jjjTm148MaZvx/hfwcsXrNxzznxnUbd35bHPlh+K0b4oZSxLd9b809xrmtO5y5ZuU3Je4nsyxqNfm25r6j4Tvt7FSinewuVG2sdG/T0I0wN2HxLg7xcoy5xbi/VHo/AftGknGs0pN6SSnd/wDbS3meQp1XtLR/PsPjr/k6ePyZ4HopM9t434JSxcLSSu9VNWv3uTwLAuhSVOVnk0T01XB+hxPDPHXC0ZKEaa5Rat2y/U7scYpJOLunqmuJ9Dgz483qj5LQeKwlObvKFOUv7nCLl67nFxH2WoSbaz03/wAJaJ9nwOtOuZp1jScYS/6SY6OM/sn/AOX1p/uQ6/xSzD6bD+38h1R49FoFMI84stgWGASBCZVwWy2A2UIlyXBuWhoY2DNEJGWLGxkaJgakyZjOphZjRAOzkuKTCuNsAviW2u30X1Jnb5L3YCDhG70OT6aLffK7/BFfJap33lN9ml9AI4Ncbcd3ex0MPQtqxk/50PM5GTDdY0S6OZCkmrpOVtbLj6kWHk+Fu7V+i0ubpT/jM9TFpcfLd+xyKV+ESIVCa/s9W/oGorj7fuBPFX2Tt10QlRnUaSsm+CXu2zSMXJiOvWnCnSvSsqlX/Tg3upPRy6WV2xFbC0FCMYt3hGMc0VdStfe/Nu9zBicC4ym1Uk40ctOKkk06s0pTttZWt1E062tno/Z9mennyuK6dV4G2DiMJbvrZq+gqNVrSW3936o2qo+NnHv9LfUCrhk9tOPHV/Q4E/Zki1FcNL21Vw1LTXi/8GeUHB6bXfZ9hsKyfP2BoYc4KSF5nF66r3X6jYq386Fule7tt39QSGSFZPZHZ8N8Uu8krdGll15WWhwXSa1Xe3MfhsU09G09Lq1/VHRx8rxTtePcpM9JUrivjmZVsyTXHkC5HuPJfg3o1feCjJnILuFHHQSAQaOEku4JGyigKYAUmLbGItg3KbI2MYaYyLEJjEy0A6LDuITDTLQDcxeYVmLzFAaaFPM+S4s2Rjl2sZvjKnFJat/zyQmVXNu9OUdjyM7y55VBelGTbZuni1tu+momdeT5R4832JhlFu0b9rGt4W7V9tdOL5HBPE8bqSJ2Y44OU9Xe1t5Oy9APuctbWiucretkdKpPyM1Wdt3brcTmvCQqFrDRja7crdEo+iGR8ShT/NljHi0kvluYp129tFze/oMw1D8NR8Zr4Sb1f42ot+508Xv+oqdAnvRKOMU6drJuo5VJN/3Sk5NLrrYx1qdr3Wj4rVefI2Yuis7y2jZKyS0aSXAXCpfSyTXq7/NBmm3N37aBmWFRrqvdfqPjNPkDUwm7ho3wv+Hy5CLNPk+TM9MRsk7qz1Sd9jHXwbSzLnwT004jqda+j0YyU2tv55FRdPYzHTr8JXv30ZqpyW+vrYlWhGa5O1tEl7CXTcOseEuK6P8AU1eJr1RK6vydZxjOK0y2v0av9NbmapgdnF2fP+cOgGEqNp63S25roa4s7esMkU2tmyimrJQbtaSs16PqG2WiWN46VF0BYgViFWM4qkXmFJhXMaMxlyXFpl3GBcmLZJSAcigI2S4LZSZVAHEZcXFhNjALMFmFXJmLQDlIZT1fRat9EZ1ItTGA+dW77lx1ExR2cFgsqvL83rY58uWOCBL0MweHyq739Rs5dfRi6ldR3/cQoub10XI8HJklkfaTM7Llif7fxdeF/qL+Hz1fBW49Eafg7Jby9kaFBR/KvPi/MzboVGOOH/u0S4cX35Cq+KacUo6Zt0naOWL0du9/I0Vat20tLbtfJdRedKy2tw7uKOjjOXbTrQIVXldX3fJW17GZyUn1XqmOnTt+Xbl+gqUFLbRrjxvyZK3tiYUajuk9/ZlVYXSvwtrxFObWkuWjDjO2+3P9RiFwhmunun535kTto/J8xs4a5uKWq5pFKSkrcW7dxjDp/PsFKG6a0fB8uQiLcXZ35J/RmlvRHVx5tPr8mkH7CcNSyya4cH0/U2RYhMZCR2pKOkbpUaIl3FqZM5YxhBXxCDGcFTCUjMphxmKjIemXmEqQWYqgJJgMjZTGMhLlMG5SAbFluQCKbHQgnIq4Fy0ywGKQaYpMJMQG7w9/jT5anRrY3grX67Jc2czAf1Paytflfj6IXWr30X5fdvmzzs2F5steyM2rZt+8xi7v/Ul/8/zsasNi3VklFZIrVtJy8m+BxEz0GAw7hBXtd6tLfzZGbHjwwurf3CkjW2lw89DHXxDbstuL4rsHWnd2XryQDo6WseTVvZLM9Spayjq+C5dewmnG0rb6O/N3a19vZHS+7ZV/ya1fHXh2MtKhecuy+bLjPq9ewqDWuj3X8uKq4fitH7bB46k4xU4vb8Ltye3uVhsXGWktHsuR0PH2j+pDwPqIyqSakt/J90IjHI7PVW3tudLE0k9vVGKXJ/57GSYqKjpbivl+xojCL4K97321a3F0Y6fIko5e1/T9itpgDUa1Ul9SoztdPXS6fB9H1Jitk/LTlzM8ZnfDFGVSjo1ST2aYsNMzqYSqHUamjOTOIUwlIYx1yCs5AGeejIZGRmixikaUZGhSLuIUwnMKGHmLuKuEmAw7gkuQpCYRTLuC2UhFXLTBuRDAYmXcXcJMAGqbtbhe5LgJhIkRs8MpqVSKey1tzO7iK2VeyscrwTefZa6W7Dq9XeT/ACq9up4/MueRRREjXh1ZNvo7vmIj4jnqwjFXi5We2v7aHJxGMlN6t24Rvoi8DWy1IO9tbXtfR6M1xcRQTlLbGkelxHcy4b80v+1r9kh9ef6CMJs+spfP9jx68ksZj/8Aanp/Tf5ann8x2fGK1qdr6yatvquN/U4Lkezwo1jNEa6WOceqXBj1i4z30fXb1OY5A5jafHhPdB1TOnKm9uD2d+IqljnHSWqWnUxxqtbNgzncUMFLrLaBRN7qpppPR8Nmn+hmUxCkFFmsMagqQ0qNCkHGQiLGRY2UPTCuKjIvMIYy5ALkEM88mGmLTCOkgYmE2LTLbAA1IJMVctMQxuYKLE3DiwEMbBZLguRQiF3BuWgEEgkgUGiWwCSCQKDRNgb/AA6ooxqNu35V5amfE4hzfJK9ly/cWkWY9EpufuKgHEpafMMpmljPQOpminzSfIvBflXr6sw+HVb02uMb/wDrwNMcQqdNN8IrTm7aI8LJiam4r5IrZh8exV5RgrWirvu/2+ZzFMGrVcm29WxbZ7mLGoQUTVIdmKchWYjkaUMNzJmFORaYUAxSCUhSYSAB8ZBxkJiMiQwHxZeYXmJmICxmYgvMQdDOKgwUXc3ILTLuBclwAO5dxakFmEMNMOLFJhpgDDbBZCWCxECTKsXYLAJMJMWFFiENQ2KExY6LIYhhCrkuRYFFFtlXCxjsFUyy6STj+nuX4liMzyr8sEo9G1xM+awuRPRduwxcgWEyKJvZQFiWGZS8odgE5QlEaoEyi7CAUQ0iZSxWBLFqQLYOYQDXMrOLzAuQUA7OWIzkHQxFTJkVms1lxebNpdNct/YbKnQv/uS4arZa6/066alkNrMy5U6LaeZpXUWk77U05SV1f8zttzBlCiou0m21o9dGlLps3l9SEE2MxpBZSEM7GEhkUUQYDYwDyFEIsC8pWUhAsCZSspCBYgkNgyEBgMuS5CEgUUQgAUwWQgDAaCSIQdgWEokIJsYSiXlIQmwBkhbIQtALlIBzIQtIZFIpshAEVmIQgxn/2Q==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7" name="AutoShape 27" descr="data:image/jpeg;base64,/9j/4AAQSkZJRgABAQAAAQABAAD/2wCEAAkGBhQQEBAUEBQQDxAPDw8PFBAPDw8PDw8PFBAVFBQQFRQXHCYeFxkkGRQUHy8gIygpLCwsFR4xNTAqNSYrLCkBCQoKDgwOGg8PGCwcHxwpLCkpLCkpKSwqLCwpLCkpLCksKSwpLCkpKSkqKSkpLCwpLCwpLCkpLCwsLCwsKSkpKf/AABEIALgBEgMBIgACEQEDEQH/xAAbAAACAwEBAQAAAAAAAAAAAAACAwABBAUGB//EADgQAAIBAgQEBAMHAwQDAAAAAAABAgMRBBIhMUFRYXEFgZGhE7HBBhQiMtHh8EJS8SMzYnJjkqL/xAAaAQADAQEBAQAAAAAAAAAAAAAAAQIDBAUG/8QAKREAAgICAgEDAwQDAAAAAAAAAAECEQMhBBIxIkFRFGGxE1Jx0QUjMv/aAAwDAQACEQMRAD8Ay0maIGamPjI+ZaNBkpFJg3ImaQQB3BbAcinI3oRJMRIZOQtlrQESKYVwJMdjBkMpoSaKMdUaQewY5RCp09Q4wHUoanbEgfSp2GqIVOIxROgQEYByaSbeiQyMAMTgo1FaV7dHYTuteQPP+IeN6uMVG2zzanGnV1O7j/sy024Wcer1+RzsR4c6S/GrN8/oeDyFmv8A2L+jJ2c91VzAlWXMd8MqdCxy2QZ/j9SviIY6IX3Rch2kAnPcr4gcsGuRmrwUeL9So0/AHawfj2Wm4t3kl+F9OR53xLxSc5O7f0M05NvTUZPw2af401fXuj0VkkoUyrdGCUhVzo4zDqMNDjRxFrrmOHqVoQ25VNXklwuImyUJfiXc166A6dfBJbbGWeGOsqylHXgc6vWsYQcgMv3cgXxWQ39RR9LpsZmFRZHI8qjoGuZM4jOVnNIoB7kB8QXnAczdIQ5zJmEZiJjaGOcgbEghsYgkMGEDRTjqVCIxItIB8R1HcTBhRkdcWQdCDHwRiozGYjF5I30b5Xt5mzmortLwiWbJzS3aXdpXOdV8atdKOVri7PU5eIxWZ3dk36GepiFzXzPHzf5KT1j0S2bcZjHUs3o7Wdm8r8jJKWlne3qkZ3iVwv6MGWI6S9DzZZck3bZNjJUxdSnfkCqz5P1QDqSvt7k9pCKdABx6klOXJerM9SpLpr3LTbJG3XEVjsHCpl+Fe1ru/DncVGnObUYpOUnZWuTGyq0U8PktUknOU01L/TfLkelxoabktDRm8MilUz2TjB6J8XzOvivEnVjlko5b3VopOPZnIw94pLK1bTmP+Ov86GU8s9peBWLx9FfDfY8fXWp7LE1Lwl2PJYqH4jp4j07BCMw2mtRuFweaSXM7VbwhQimtTeeWMdDOTmbOp4b4RCpCo5TUZxjdRe77czNKlY2+G434VSMrRlladpLkyYZFf2GPp/Y3ESSaptppNPo1oQ+iUfthQcYtzirxTtd6abEO/wCmx/uL6nnXUK+IZ8xLni9TUc5lOoJcisxaiA34hecQmXcuhDcwUGKTG0xFGmCGoVCQakaJAPgy7i0wrlJAMjMOLEpjEzaJJrpTsIxeHjLVtpvm212L+JZc/MVKs9b7Phoc/LzY4x6S2yJMzuguGvWwEqdv21HOfITPELml5ngNpmYGTjwAaJLFJ+XLUB4tcnfpFhX2EU5gOoX946S9Afj84yfoVX2ACcnyepeGweeVpSULu13qC6z/ALX7AQlOUkoxk5PRJWbfua4/K1Yj1MMFSwdOdR65YtuUt3yS8zH4PQgoVK2JaVXFKTs9ZRptWUUt9jieL+PSr5KTjKKpW+KpJpyqR0s1yuCsRm13PYzcqOKowiW3Rc8PbbXrzEToGmEg0kzx72QcjE4a0ZWPP16GqPb1cDnTUNW4r8Lsm5cUuBnl9lKso2VOTackmouzsr279DvwOaV1f8DPKYfRp9T01GpeK46Hn6uGlTlaSafVW4nbwGGlNQUU3KWiS/qdr2XN9AzLtVADX8OUndctlZanJq4dweqO0pNaPdaNbNdzVhq8b/ihCqtnGa1t0e6fUjHOnUvAI4EcZJJfiehD2cfsjhpJSTrRUlmtlbsnra6RZ6f0+T5LpnNRdikEmchsDkKsGwCkJlFB2BYxETDhMWQEM2QmNjIyU5D4M1SA1JhKQhMNSKSAcXcTnKdQtp1oQ6TfBPzFOLfH00KWIffvqMVVvk++nseJn4rh6pTRm1Qj7v3fdt/Mr4KXD5GlT56MByS/VnC6+SDO0kC9/YY60E+D93cXLFLgm/LfrqMQDktem4Oa+xc8Q+EX6oXKcnwSfmUkBopU4trO3l0vl39zqyoxwlOVSLVSrUtClpq5S2XXg/I4VOjOclFWvJpKyf6iKuKqfE/OpwoOVOlJJxvrZzS58L3PR4jjjTm148MaZvx/hfwcsXrNxzznxnUbd35bHPlh+K0b4oZSxLd9b809xrmtO5y5ZuU3Je4nsyxqNfm25r6j4Tvt7FSinewuVG2sdG/T0I0wN2HxLg7xcoy5xbi/VHo/AftGknGs0pN6SSnd/wDbS3meQp1XtLR/PsPjr/k6ePyZ4HopM9t434JSxcLSSu9VNWv3uTwLAuhSVOVnk0T01XB+hxPDPHXC0ZKEaa5Rat2y/U7scYpJOLunqmuJ9Dgz483qj5LQeKwlObvKFOUv7nCLl67nFxH2WoSbaz03/wAJaJ9nwOtOuZp1jScYS/6SY6OM/sn/AOX1p/uQ6/xSzD6bD+38h1R49FoFMI84stgWGASBCZVwWy2A2UIlyXBuWhoY2DNEJGWLGxkaJgakyZjOphZjRAOzkuKTCuNsAviW2u30X1Jnb5L3YCDhG70OT6aLffK7/BFfJap33lN9ml9AI4Ncbcd3ex0MPQtqxk/50PM5GTDdY0S6OZCkmrpOVtbLj6kWHk+Fu7V+i0ubpT/jM9TFpcfLd+xyKV+ESIVCa/s9W/oGorj7fuBPFX2Tt10QlRnUaSsm+CXu2zSMXJiOvWnCnSvSsqlX/Tg3upPRy6WV2xFbC0FCMYt3hGMc0VdStfe/Nu9zBicC4ym1Uk40ctOKkk06s0pTttZWt1E062tno/Z9mennyuK6dV4G2DiMJbvrZq+gqNVrSW3936o2qo+NnHv9LfUCrhk9tOPHV/Q4E/Zki1FcNL21Vw1LTXi/8GeUHB6bXfZ9hsKyfP2BoYc4KSF5nF66r3X6jYq386Fule7tt39QSGSFZPZHZ8N8Uu8krdGll15WWhwXSa1Xe3MfhsU09G09Lq1/VHRx8rxTtePcpM9JUrivjmZVsyTXHkC5HuPJfg3o1feCjJnILuFHHQSAQaOEku4JGyigKYAUmLbGItg3KbI2MYaYyLEJjEy0A6LDuITDTLQDcxeYVmLzFAaaFPM+S4s2Rjl2sZvjKnFJat/zyQmVXNu9OUdjyM7y55VBelGTbZuni1tu+momdeT5R4832JhlFu0b9rGt4W7V9tdOL5HBPE8bqSJ2Y44OU9Xe1t5Oy9APuctbWiucretkdKpPyM1Wdt3brcTmvCQqFrDRja7crdEo+iGR8ShT/NljHi0kvluYp129tFze/oMw1D8NR8Zr4Sb1f42ot+508Xv+oqdAnvRKOMU6drJuo5VJN/3Sk5NLrrYx1qdr3Wj4rVefI2Yuis7y2jZKyS0aSXAXCpfSyTXq7/NBmm3N37aBmWFRrqvdfqPjNPkDUwm7ho3wv+Hy5CLNPk+TM9MRsk7qz1Sd9jHXwbSzLnwT004jqda+j0YyU2tv55FRdPYzHTr8JXv30ZqpyW+vrYlWhGa5O1tEl7CXTcOseEuK6P8AU1eJr1RK6vydZxjOK0y2v0av9NbmapgdnF2fP+cOgGEqNp63S25roa4s7esMkU2tmyimrJQbtaSs16PqG2WiWN46VF0BYgViFWM4qkXmFJhXMaMxlyXFpl3GBcmLZJSAcigI2S4LZSZVAHEZcXFhNjALMFmFXJmLQDlIZT1fRat9EZ1ItTGA+dW77lx1ExR2cFgsqvL83rY58uWOCBL0MweHyq739Rs5dfRi6ldR3/cQoub10XI8HJklkfaTM7Llif7fxdeF/qL+Hz1fBW49Eafg7Jby9kaFBR/KvPi/MzboVGOOH/u0S4cX35Cq+KacUo6Zt0naOWL0du9/I0Vat20tLbtfJdRedKy2tw7uKOjjOXbTrQIVXldX3fJW17GZyUn1XqmOnTt+Xbl+gqUFLbRrjxvyZK3tiYUajuk9/ZlVYXSvwtrxFObWkuWjDjO2+3P9RiFwhmunun535kTto/J8xs4a5uKWq5pFKSkrcW7dxjDp/PsFKG6a0fB8uQiLcXZ35J/RmlvRHVx5tPr8mkH7CcNSyya4cH0/U2RYhMZCR2pKOkbpUaIl3FqZM5YxhBXxCDGcFTCUjMphxmKjIemXmEqQWYqgJJgMjZTGMhLlMG5SAbFluQCKbHQgnIq4Fy0ywGKQaYpMJMQG7w9/jT5anRrY3grX67Jc2czAf1Paytflfj6IXWr30X5fdvmzzs2F5steyM2rZt+8xi7v/Ul/8/zsasNi3VklFZIrVtJy8m+BxEz0GAw7hBXtd6tLfzZGbHjwwurf3CkjW2lw89DHXxDbstuL4rsHWnd2XryQDo6WseTVvZLM9Spayjq+C5dewmnG0rb6O/N3a19vZHS+7ZV/ya1fHXh2MtKhecuy+bLjPq9ewqDWuj3X8uKq4fitH7bB46k4xU4vb8Ltye3uVhsXGWktHsuR0PH2j+pDwPqIyqSakt/J90IjHI7PVW3tudLE0k9vVGKXJ/57GSYqKjpbivl+xojCL4K97321a3F0Y6fIko5e1/T9itpgDUa1Ul9SoztdPXS6fB9H1Jitk/LTlzM8ZnfDFGVSjo1ST2aYsNMzqYSqHUamjOTOIUwlIYx1yCs5AGeejIZGRmixikaUZGhSLuIUwnMKGHmLuKuEmAw7gkuQpCYRTLuC2UhFXLTBuRDAYmXcXcJMAGqbtbhe5LgJhIkRs8MpqVSKey1tzO7iK2VeyscrwTefZa6W7Dq9XeT/ACq9up4/MueRRREjXh1ZNvo7vmIj4jnqwjFXi5We2v7aHJxGMlN6t24Rvoi8DWy1IO9tbXtfR6M1xcRQTlLbGkelxHcy4b80v+1r9kh9ef6CMJs+spfP9jx68ksZj/8Aanp/Tf5ann8x2fGK1qdr6yatvquN/U4Lkezwo1jNEa6WOceqXBj1i4z30fXb1OY5A5jafHhPdB1TOnKm9uD2d+IqljnHSWqWnUxxqtbNgzncUMFLrLaBRN7qpppPR8Nmn+hmUxCkFFmsMagqQ0qNCkHGQiLGRY2UPTCuKjIvMIYy5ALkEM88mGmLTCOkgYmE2LTLbAA1IJMVctMQxuYKLE3DiwEMbBZLguRQiF3BuWgEEgkgUGiWwCSCQKDRNgb/AA6ooxqNu35V5amfE4hzfJK9ly/cWkWY9EpufuKgHEpafMMpmljPQOpminzSfIvBflXr6sw+HVb02uMb/wDrwNMcQqdNN8IrTm7aI8LJiam4r5IrZh8exV5RgrWirvu/2+ZzFMGrVcm29WxbZ7mLGoQUTVIdmKchWYjkaUMNzJmFORaYUAxSCUhSYSAB8ZBxkJiMiQwHxZeYXmJmICxmYgvMQdDOKgwUXc3ILTLuBclwAO5dxakFmEMNMOLFJhpgDDbBZCWCxECTKsXYLAJMJMWFFiENQ2KExY6LIYhhCrkuRYFFFtlXCxjsFUyy6STj+nuX4liMzyr8sEo9G1xM+awuRPRduwxcgWEyKJvZQFiWGZS8odgE5QlEaoEyi7CAUQ0iZSxWBLFqQLYOYQDXMrOLzAuQUA7OWIzkHQxFTJkVms1lxebNpdNct/YbKnQv/uS4arZa6/066alkNrMy5U6LaeZpXUWk77U05SV1f8zttzBlCiou0m21o9dGlLps3l9SEE2MxpBZSEM7GEhkUUQYDYwDyFEIsC8pWUhAsCZSspCBYgkNgyEBgMuS5CEgUUQgAUwWQgDAaCSIQdgWEokIJsYSiXlIQmwBkhbIQtALlIBzIQtIZFIpshAEVmIQgxn/2Q==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9" name="AutoShape 29" descr="data:image/jpeg;base64,/9j/4AAQSkZJRgABAQAAAQABAAD/2wCEAAkGBhQQEBAUEBQQDxAPDw8PFBAPDw8PDw8PFBAVFBQQFRQXHCYeFxkkGRQUHy8gIygpLCwsFR4xNTAqNSYrLCkBCQoKDgwOGg8PGCwcHxwpLCkpLCkpKSwqLCwpLCkpLCksKSwpLCkpKSkqKSkpLCwpLCwpLCkpLCwsLCwsKSkpKf/AABEIALgBEgMBIgACEQEDEQH/xAAbAAACAwEBAQAAAAAAAAAAAAACAwABBAUGB//EADgQAAIBAgQEBAMHAwQDAAAAAAABAgMRBBIhMUFRYXEFgZGhE7HBBhQiMtHh8EJS8SMzYnJjkqL/xAAaAQADAQEBAQAAAAAAAAAAAAAAAQIDBAUG/8QAKREAAgICAgEDAwQDAAAAAAAAAAECEQMhBBIxIkFRFGGxE1Jx0QUjMv/aAAwDAQACEQMRAD8Ay0maIGamPjI+ZaNBkpFJg3ImaQQB3BbAcinI3oRJMRIZOQtlrQESKYVwJMdjBkMpoSaKMdUaQewY5RCp09Q4wHUoanbEgfSp2GqIVOIxROgQEYByaSbeiQyMAMTgo1FaV7dHYTuteQPP+IeN6uMVG2zzanGnV1O7j/sy024Wcer1+RzsR4c6S/GrN8/oeDyFmv8A2L+jJ2c91VzAlWXMd8MqdCxy2QZ/j9SviIY6IX3Rch2kAnPcr4gcsGuRmrwUeL9So0/AHawfj2Wm4t3kl+F9OR53xLxSc5O7f0M05NvTUZPw2af401fXuj0VkkoUyrdGCUhVzo4zDqMNDjRxFrrmOHqVoQ25VNXklwuImyUJfiXc166A6dfBJbbGWeGOsqylHXgc6vWsYQcgMv3cgXxWQ39RR9LpsZmFRZHI8qjoGuZM4jOVnNIoB7kB8QXnAczdIQ5zJmEZiJjaGOcgbEghsYgkMGEDRTjqVCIxItIB8R1HcTBhRkdcWQdCDHwRiozGYjF5I30b5Xt5mzmortLwiWbJzS3aXdpXOdV8atdKOVri7PU5eIxWZ3dk36GepiFzXzPHzf5KT1j0S2bcZjHUs3o7Wdm8r8jJKWlne3qkZ3iVwv6MGWI6S9DzZZck3bZNjJUxdSnfkCqz5P1QDqSvt7k9pCKdABx6klOXJerM9SpLpr3LTbJG3XEVjsHCpl+Fe1ru/DncVGnObUYpOUnZWuTGyq0U8PktUknOU01L/TfLkelxoabktDRm8MilUz2TjB6J8XzOvivEnVjlko5b3VopOPZnIw94pLK1bTmP+Ov86GU8s9peBWLx9FfDfY8fXWp7LE1Lwl2PJYqH4jp4j07BCMw2mtRuFweaSXM7VbwhQimtTeeWMdDOTmbOp4b4RCpCo5TUZxjdRe77czNKlY2+G434VSMrRlladpLkyYZFf2GPp/Y3ESSaptppNPo1oQ+iUfthQcYtzirxTtd6abEO/wCmx/uL6nnXUK+IZ8xLni9TUc5lOoJcisxaiA34hecQmXcuhDcwUGKTG0xFGmCGoVCQakaJAPgy7i0wrlJAMjMOLEpjEzaJJrpTsIxeHjLVtpvm212L+JZc/MVKs9b7Phoc/LzY4x6S2yJMzuguGvWwEqdv21HOfITPELml5ngNpmYGTjwAaJLFJ+XLUB4tcnfpFhX2EU5gOoX946S9Afj84yfoVX2ACcnyepeGweeVpSULu13qC6z/ALX7AQlOUkoxk5PRJWbfua4/K1Yj1MMFSwdOdR65YtuUt3yS8zH4PQgoVK2JaVXFKTs9ZRptWUUt9jieL+PSr5KTjKKpW+KpJpyqR0s1yuCsRm13PYzcqOKowiW3Rc8PbbXrzEToGmEg0kzx72QcjE4a0ZWPP16GqPb1cDnTUNW4r8Lsm5cUuBnl9lKso2VOTackmouzsr279DvwOaV1f8DPKYfRp9T01GpeK46Hn6uGlTlaSafVW4nbwGGlNQUU3KWiS/qdr2XN9AzLtVADX8OUndctlZanJq4dweqO0pNaPdaNbNdzVhq8b/ihCqtnGa1t0e6fUjHOnUvAI4EcZJJfiehD2cfsjhpJSTrRUlmtlbsnra6RZ6f0+T5LpnNRdikEmchsDkKsGwCkJlFB2BYxETDhMWQEM2QmNjIyU5D4M1SA1JhKQhMNSKSAcXcTnKdQtp1oQ6TfBPzFOLfH00KWIffvqMVVvk++nseJn4rh6pTRm1Qj7v3fdt/Mr4KXD5GlT56MByS/VnC6+SDO0kC9/YY60E+D93cXLFLgm/LfrqMQDktem4Oa+xc8Q+EX6oXKcnwSfmUkBopU4trO3l0vl39zqyoxwlOVSLVSrUtClpq5S2XXg/I4VOjOclFWvJpKyf6iKuKqfE/OpwoOVOlJJxvrZzS58L3PR4jjjTm148MaZvx/hfwcsXrNxzznxnUbd35bHPlh+K0b4oZSxLd9b809xrmtO5y5ZuU3Je4nsyxqNfm25r6j4Tvt7FSinewuVG2sdG/T0I0wN2HxLg7xcoy5xbi/VHo/AftGknGs0pN6SSnd/wDbS3meQp1XtLR/PsPjr/k6ePyZ4HopM9t434JSxcLSSu9VNWv3uTwLAuhSVOVnk0T01XB+hxPDPHXC0ZKEaa5Rat2y/U7scYpJOLunqmuJ9Dgz483qj5LQeKwlObvKFOUv7nCLl67nFxH2WoSbaz03/wAJaJ9nwOtOuZp1jScYS/6SY6OM/sn/AOX1p/uQ6/xSzD6bD+38h1R49FoFMI84stgWGASBCZVwWy2A2UIlyXBuWhoY2DNEJGWLGxkaJgakyZjOphZjRAOzkuKTCuNsAviW2u30X1Jnb5L3YCDhG70OT6aLffK7/BFfJap33lN9ml9AI4Ncbcd3ex0MPQtqxk/50PM5GTDdY0S6OZCkmrpOVtbLj6kWHk+Fu7V+i0ubpT/jM9TFpcfLd+xyKV+ESIVCa/s9W/oGorj7fuBPFX2Tt10QlRnUaSsm+CXu2zSMXJiOvWnCnSvSsqlX/Tg3upPRy6WV2xFbC0FCMYt3hGMc0VdStfe/Nu9zBicC4ym1Uk40ctOKkk06s0pTttZWt1E062tno/Z9mennyuK6dV4G2DiMJbvrZq+gqNVrSW3936o2qo+NnHv9LfUCrhk9tOPHV/Q4E/Zki1FcNL21Vw1LTXi/8GeUHB6bXfZ9hsKyfP2BoYc4KSF5nF66r3X6jYq386Fule7tt39QSGSFZPZHZ8N8Uu8krdGll15WWhwXSa1Xe3MfhsU09G09Lq1/VHRx8rxTtePcpM9JUrivjmZVsyTXHkC5HuPJfg3o1feCjJnILuFHHQSAQaOEku4JGyigKYAUmLbGItg3KbI2MYaYyLEJjEy0A6LDuITDTLQDcxeYVmLzFAaaFPM+S4s2Rjl2sZvjKnFJat/zyQmVXNu9OUdjyM7y55VBelGTbZuni1tu+momdeT5R4832JhlFu0b9rGt4W7V9tdOL5HBPE8bqSJ2Y44OU9Xe1t5Oy9APuctbWiucretkdKpPyM1Wdt3brcTmvCQqFrDRja7crdEo+iGR8ShT/NljHi0kvluYp129tFze/oMw1D8NR8Zr4Sb1f42ot+508Xv+oqdAnvRKOMU6drJuo5VJN/3Sk5NLrrYx1qdr3Wj4rVefI2Yuis7y2jZKyS0aSXAXCpfSyTXq7/NBmm3N37aBmWFRrqvdfqPjNPkDUwm7ho3wv+Hy5CLNPk+TM9MRsk7qz1Sd9jHXwbSzLnwT004jqda+j0YyU2tv55FRdPYzHTr8JXv30ZqpyW+vrYlWhGa5O1tEl7CXTcOseEuK6P8AU1eJr1RK6vydZxjOK0y2v0av9NbmapgdnF2fP+cOgGEqNp63S25roa4s7esMkU2tmyimrJQbtaSs16PqG2WiWN46VF0BYgViFWM4qkXmFJhXMaMxlyXFpl3GBcmLZJSAcigI2S4LZSZVAHEZcXFhNjALMFmFXJmLQDlIZT1fRat9EZ1ItTGA+dW77lx1ExR2cFgsqvL83rY58uWOCBL0MweHyq739Rs5dfRi6ldR3/cQoub10XI8HJklkfaTM7Llif7fxdeF/qL+Hz1fBW49Eafg7Jby9kaFBR/KvPi/MzboVGOOH/u0S4cX35Cq+KacUo6Zt0naOWL0du9/I0Vat20tLbtfJdRedKy2tw7uKOjjOXbTrQIVXldX3fJW17GZyUn1XqmOnTt+Xbl+gqUFLbRrjxvyZK3tiYUajuk9/ZlVYXSvwtrxFObWkuWjDjO2+3P9RiFwhmunun535kTto/J8xs4a5uKWq5pFKSkrcW7dxjDp/PsFKG6a0fB8uQiLcXZ35J/RmlvRHVx5tPr8mkH7CcNSyya4cH0/U2RYhMZCR2pKOkbpUaIl3FqZM5YxhBXxCDGcFTCUjMphxmKjIemXmEqQWYqgJJgMjZTGMhLlMG5SAbFluQCKbHQgnIq4Fy0ywGKQaYpMJMQG7w9/jT5anRrY3grX67Jc2czAf1Paytflfj6IXWr30X5fdvmzzs2F5steyM2rZt+8xi7v/Ul/8/zsasNi3VklFZIrVtJy8m+BxEz0GAw7hBXtd6tLfzZGbHjwwurf3CkjW2lw89DHXxDbstuL4rsHWnd2XryQDo6WseTVvZLM9Spayjq+C5dewmnG0rb6O/N3a19vZHS+7ZV/ya1fHXh2MtKhecuy+bLjPq9ewqDWuj3X8uKq4fitH7bB46k4xU4vb8Ltye3uVhsXGWktHsuR0PH2j+pDwPqIyqSakt/J90IjHI7PVW3tudLE0k9vVGKXJ/57GSYqKjpbivl+xojCL4K97321a3F0Y6fIko5e1/T9itpgDUa1Ul9SoztdPXS6fB9H1Jitk/LTlzM8ZnfDFGVSjo1ST2aYsNMzqYSqHUamjOTOIUwlIYx1yCs5AGeejIZGRmixikaUZGhSLuIUwnMKGHmLuKuEmAw7gkuQpCYRTLuC2UhFXLTBuRDAYmXcXcJMAGqbtbhe5LgJhIkRs8MpqVSKey1tzO7iK2VeyscrwTefZa6W7Dq9XeT/ACq9up4/MueRRREjXh1ZNvo7vmIj4jnqwjFXi5We2v7aHJxGMlN6t24Rvoi8DWy1IO9tbXtfR6M1xcRQTlLbGkelxHcy4b80v+1r9kh9ef6CMJs+spfP9jx68ksZj/8Aanp/Tf5ann8x2fGK1qdr6yatvquN/U4Lkezwo1jNEa6WOceqXBj1i4z30fXb1OY5A5jafHhPdB1TOnKm9uD2d+IqljnHSWqWnUxxqtbNgzncUMFLrLaBRN7qpppPR8Nmn+hmUxCkFFmsMagqQ0qNCkHGQiLGRY2UPTCuKjIvMIYy5ALkEM88mGmLTCOkgYmE2LTLbAA1IJMVctMQxuYKLE3DiwEMbBZLguRQiF3BuWgEEgkgUGiWwCSCQKDRNgb/AA6ooxqNu35V5amfE4hzfJK9ly/cWkWY9EpufuKgHEpafMMpmljPQOpminzSfIvBflXr6sw+HVb02uMb/wDrwNMcQqdNN8IrTm7aI8LJiam4r5IrZh8exV5RgrWirvu/2+ZzFMGrVcm29WxbZ7mLGoQUTVIdmKchWYjkaUMNzJmFORaYUAxSCUhSYSAB8ZBxkJiMiQwHxZeYXmJmICxmYgvMQdDOKgwUXc3ILTLuBclwAO5dxakFmEMNMOLFJhpgDDbBZCWCxECTKsXYLAJMJMWFFiENQ2KExY6LIYhhCrkuRYFFFtlXCxjsFUyy6STj+nuX4liMzyr8sEo9G1xM+awuRPRduwxcgWEyKJvZQFiWGZS8odgE5QlEaoEyi7CAUQ0iZSxWBLFqQLYOYQDXMrOLzAuQUA7OWIzkHQxFTJkVms1lxebNpdNct/YbKnQv/uS4arZa6/066alkNrMy5U6LaeZpXUWk77U05SV1f8zttzBlCiou0m21o9dGlLps3l9SEE2MxpBZSEM7GEhkUUQYDYwDyFEIsC8pWUhAsCZSspCBYgkNgyEBgMuS5CEgUUQgAUwWQgDAaCSIQdgWEokIJsYSiXlIQmwBkhbIQtALlIBzIQtIZFIpshAEVmIQgxn/2Q==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1" name="AutoShape 31" descr="data:image/jpeg;base64,/9j/4AAQSkZJRgABAQAAAQABAAD/2wCEAAkGBhQQEBAUEBQQDxAPDw8PFBAPDw8PDw8PFBAVFBQQFRQXHCYeFxkkGRQUHy8gIygpLCwsFR4xNTAqNSYrLCkBCQoKDgwOGg8PGCwcHxwpLCkpLCkpKSwqLCwpLCkpLCksKSwpLCkpKSkqKSkpLCwpLCwpLCkpLCwsLCwsKSkpKf/AABEIALgBEgMBIgACEQEDEQH/xAAbAAACAwEBAQAAAAAAAAAAAAACAwABBAUGB//EADgQAAIBAgQEBAMHAwQDAAAAAAABAgMRBBIhMUFRYXEFgZGhE7HBBhQiMtHh8EJS8SMzYnJjkqL/xAAaAQADAQEBAQAAAAAAAAAAAAAAAQIDBAUG/8QAKREAAgICAgEDAwQDAAAAAAAAAAECEQMhBBIxIkFRFGGxE1Jx0QUjMv/aAAwDAQACEQMRAD8Ay0maIGamPjI+ZaNBkpFJg3ImaQQB3BbAcinI3oRJMRIZOQtlrQESKYVwJMdjBkMpoSaKMdUaQewY5RCp09Q4wHUoanbEgfSp2GqIVOIxROgQEYByaSbeiQyMAMTgo1FaV7dHYTuteQPP+IeN6uMVG2zzanGnV1O7j/sy024Wcer1+RzsR4c6S/GrN8/oeDyFmv8A2L+jJ2c91VzAlWXMd8MqdCxy2QZ/j9SviIY6IX3Rch2kAnPcr4gcsGuRmrwUeL9So0/AHawfj2Wm4t3kl+F9OR53xLxSc5O7f0M05NvTUZPw2af401fXuj0VkkoUyrdGCUhVzo4zDqMNDjRxFrrmOHqVoQ25VNXklwuImyUJfiXc166A6dfBJbbGWeGOsqylHXgc6vWsYQcgMv3cgXxWQ39RR9LpsZmFRZHI8qjoGuZM4jOVnNIoB7kB8QXnAczdIQ5zJmEZiJjaGOcgbEghsYgkMGEDRTjqVCIxItIB8R1HcTBhRkdcWQdCDHwRiozGYjF5I30b5Xt5mzmortLwiWbJzS3aXdpXOdV8atdKOVri7PU5eIxWZ3dk36GepiFzXzPHzf5KT1j0S2bcZjHUs3o7Wdm8r8jJKWlne3qkZ3iVwv6MGWI6S9DzZZck3bZNjJUxdSnfkCqz5P1QDqSvt7k9pCKdABx6klOXJerM9SpLpr3LTbJG3XEVjsHCpl+Fe1ru/DncVGnObUYpOUnZWuTGyq0U8PktUknOU01L/TfLkelxoabktDRm8MilUz2TjB6J8XzOvivEnVjlko5b3VopOPZnIw94pLK1bTmP+Ov86GU8s9peBWLx9FfDfY8fXWp7LE1Lwl2PJYqH4jp4j07BCMw2mtRuFweaSXM7VbwhQimtTeeWMdDOTmbOp4b4RCpCo5TUZxjdRe77czNKlY2+G434VSMrRlladpLkyYZFf2GPp/Y3ESSaptppNPo1oQ+iUfthQcYtzirxTtd6abEO/wCmx/uL6nnXUK+IZ8xLni9TUc5lOoJcisxaiA34hecQmXcuhDcwUGKTG0xFGmCGoVCQakaJAPgy7i0wrlJAMjMOLEpjEzaJJrpTsIxeHjLVtpvm212L+JZc/MVKs9b7Phoc/LzY4x6S2yJMzuguGvWwEqdv21HOfITPELml5ngNpmYGTjwAaJLFJ+XLUB4tcnfpFhX2EU5gOoX946S9Afj84yfoVX2ACcnyepeGweeVpSULu13qC6z/ALX7AQlOUkoxk5PRJWbfua4/K1Yj1MMFSwdOdR65YtuUt3yS8zH4PQgoVK2JaVXFKTs9ZRptWUUt9jieL+PSr5KTjKKpW+KpJpyqR0s1yuCsRm13PYzcqOKowiW3Rc8PbbXrzEToGmEg0kzx72QcjE4a0ZWPP16GqPb1cDnTUNW4r8Lsm5cUuBnl9lKso2VOTackmouzsr279DvwOaV1f8DPKYfRp9T01GpeK46Hn6uGlTlaSafVW4nbwGGlNQUU3KWiS/qdr2XN9AzLtVADX8OUndctlZanJq4dweqO0pNaPdaNbNdzVhq8b/ihCqtnGa1t0e6fUjHOnUvAI4EcZJJfiehD2cfsjhpJSTrRUlmtlbsnra6RZ6f0+T5LpnNRdikEmchsDkKsGwCkJlFB2BYxETDhMWQEM2QmNjIyU5D4M1SA1JhKQhMNSKSAcXcTnKdQtp1oQ6TfBPzFOLfH00KWIffvqMVVvk++nseJn4rh6pTRm1Qj7v3fdt/Mr4KXD5GlT56MByS/VnC6+SDO0kC9/YY60E+D93cXLFLgm/LfrqMQDktem4Oa+xc8Q+EX6oXKcnwSfmUkBopU4trO3l0vl39zqyoxwlOVSLVSrUtClpq5S2XXg/I4VOjOclFWvJpKyf6iKuKqfE/OpwoOVOlJJxvrZzS58L3PR4jjjTm148MaZvx/hfwcsXrNxzznxnUbd35bHPlh+K0b4oZSxLd9b809xrmtO5y5ZuU3Je4nsyxqNfm25r6j4Tvt7FSinewuVG2sdG/T0I0wN2HxLg7xcoy5xbi/VHo/AftGknGs0pN6SSnd/wDbS3meQp1XtLR/PsPjr/k6ePyZ4HopM9t434JSxcLSSu9VNWv3uTwLAuhSVOVnk0T01XB+hxPDPHXC0ZKEaa5Rat2y/U7scYpJOLunqmuJ9Dgz483qj5LQeKwlObvKFOUv7nCLl67nFxH2WoSbaz03/wAJaJ9nwOtOuZp1jScYS/6SY6OM/sn/AOX1p/uQ6/xSzD6bD+38h1R49FoFMI84stgWGASBCZVwWy2A2UIlyXBuWhoY2DNEJGWLGxkaJgakyZjOphZjRAOzkuKTCuNsAviW2u30X1Jnb5L3YCDhG70OT6aLffK7/BFfJap33lN9ml9AI4Ncbcd3ex0MPQtqxk/50PM5GTDdY0S6OZCkmrpOVtbLj6kWHk+Fu7V+i0ubpT/jM9TFpcfLd+xyKV+ESIVCa/s9W/oGorj7fuBPFX2Tt10QlRnUaSsm+CXu2zSMXJiOvWnCnSvSsqlX/Tg3upPRy6WV2xFbC0FCMYt3hGMc0VdStfe/Nu9zBicC4ym1Uk40ctOKkk06s0pTttZWt1E062tno/Z9mennyuK6dV4G2DiMJbvrZq+gqNVrSW3936o2qo+NnHv9LfUCrhk9tOPHV/Q4E/Zki1FcNL21Vw1LTXi/8GeUHB6bXfZ9hsKyfP2BoYc4KSF5nF66r3X6jYq386Fule7tt39QSGSFZPZHZ8N8Uu8krdGll15WWhwXSa1Xe3MfhsU09G09Lq1/VHRx8rxTtePcpM9JUrivjmZVsyTXHkC5HuPJfg3o1feCjJnILuFHHQSAQaOEku4JGyigKYAUmLbGItg3KbI2MYaYyLEJjEy0A6LDuITDTLQDcxeYVmLzFAaaFPM+S4s2Rjl2sZvjKnFJat/zyQmVXNu9OUdjyM7y55VBelGTbZuni1tu+momdeT5R4832JhlFu0b9rGt4W7V9tdOL5HBPE8bqSJ2Y44OU9Xe1t5Oy9APuctbWiucretkdKpPyM1Wdt3brcTmvCQqFrDRja7crdEo+iGR8ShT/NljHi0kvluYp129tFze/oMw1D8NR8Zr4Sb1f42ot+508Xv+oqdAnvRKOMU6drJuo5VJN/3Sk5NLrrYx1qdr3Wj4rVefI2Yuis7y2jZKyS0aSXAXCpfSyTXq7/NBmm3N37aBmWFRrqvdfqPjNPkDUwm7ho3wv+Hy5CLNPk+TM9MRsk7qz1Sd9jHXwbSzLnwT004jqda+j0YyU2tv55FRdPYzHTr8JXv30ZqpyW+vrYlWhGa5O1tEl7CXTcOseEuK6P8AU1eJr1RK6vydZxjOK0y2v0av9NbmapgdnF2fP+cOgGEqNp63S25roa4s7esMkU2tmyimrJQbtaSs16PqG2WiWN46VF0BYgViFWM4qkXmFJhXMaMxlyXFpl3GBcmLZJSAcigI2S4LZSZVAHEZcXFhNjALMFmFXJmLQDlIZT1fRat9EZ1ItTGA+dW77lx1ExR2cFgsqvL83rY58uWOCBL0MweHyq739Rs5dfRi6ldR3/cQoub10XI8HJklkfaTM7Llif7fxdeF/qL+Hz1fBW49Eafg7Jby9kaFBR/KvPi/MzboVGOOH/u0S4cX35Cq+KacUo6Zt0naOWL0du9/I0Vat20tLbtfJdRedKy2tw7uKOjjOXbTrQIVXldX3fJW17GZyUn1XqmOnTt+Xbl+gqUFLbRrjxvyZK3tiYUajuk9/ZlVYXSvwtrxFObWkuWjDjO2+3P9RiFwhmunun535kTto/J8xs4a5uKWq5pFKSkrcW7dxjDp/PsFKG6a0fB8uQiLcXZ35J/RmlvRHVx5tPr8mkH7CcNSyya4cH0/U2RYhMZCR2pKOkbpUaIl3FqZM5YxhBXxCDGcFTCUjMphxmKjIemXmEqQWYqgJJgMjZTGMhLlMG5SAbFluQCKbHQgnIq4Fy0ywGKQaYpMJMQG7w9/jT5anRrY3grX67Jc2czAf1Paytflfj6IXWr30X5fdvmzzs2F5steyM2rZt+8xi7v/Ul/8/zsasNi3VklFZIrVtJy8m+BxEz0GAw7hBXtd6tLfzZGbHjwwurf3CkjW2lw89DHXxDbstuL4rsHWnd2XryQDo6WseTVvZLM9Spayjq+C5dewmnG0rb6O/N3a19vZHS+7ZV/ya1fHXh2MtKhecuy+bLjPq9ewqDWuj3X8uKq4fitH7bB46k4xU4vb8Ltye3uVhsXGWktHsuR0PH2j+pDwPqIyqSakt/J90IjHI7PVW3tudLE0k9vVGKXJ/57GSYqKjpbivl+xojCL4K97321a3F0Y6fIko5e1/T9itpgDUa1Ul9SoztdPXS6fB9H1Jitk/LTlzM8ZnfDFGVSjo1ST2aYsNMzqYSqHUamjOTOIUwlIYx1yCs5AGeejIZGRmixikaUZGhSLuIUwnMKGHmLuKuEmAw7gkuQpCYRTLuC2UhFXLTBuRDAYmXcXcJMAGqbtbhe5LgJhIkRs8MpqVSKey1tzO7iK2VeyscrwTefZa6W7Dq9XeT/ACq9up4/MueRRREjXh1ZNvo7vmIj4jnqwjFXi5We2v7aHJxGMlN6t24Rvoi8DWy1IO9tbXtfR6M1xcRQTlLbGkelxHcy4b80v+1r9kh9ef6CMJs+spfP9jx68ksZj/8Aanp/Tf5ann8x2fGK1qdr6yatvquN/U4Lkezwo1jNEa6WOceqXBj1i4z30fXb1OY5A5jafHhPdB1TOnKm9uD2d+IqljnHSWqWnUxxqtbNgzncUMFLrLaBRN7qpppPR8Nmn+hmUxCkFFmsMagqQ0qNCkHGQiLGRY2UPTCuKjIvMIYy5ALkEM88mGmLTCOkgYmE2LTLbAA1IJMVctMQxuYKLE3DiwEMbBZLguRQiF3BuWgEEgkgUGiWwCSCQKDRNgb/AA6ooxqNu35V5amfE4hzfJK9ly/cWkWY9EpufuKgHEpafMMpmljPQOpminzSfIvBflXr6sw+HVb02uMb/wDrwNMcQqdNN8IrTm7aI8LJiam4r5IrZh8exV5RgrWirvu/2+ZzFMGrVcm29WxbZ7mLGoQUTVIdmKchWYjkaUMNzJmFORaYUAxSCUhSYSAB8ZBxkJiMiQwHxZeYXmJmICxmYgvMQdDOKgwUXc3ILTLuBclwAO5dxakFmEMNMOLFJhpgDDbBZCWCxECTKsXYLAJMJMWFFiENQ2KExY6LIYhhCrkuRYFFFtlXCxjsFUyy6STj+nuX4liMzyr8sEo9G1xM+awuRPRduwxcgWEyKJvZQFiWGZS8odgE5QlEaoEyi7CAUQ0iZSxWBLFqQLYOYQDXMrOLzAuQUA7OWIzkHQxFTJkVms1lxebNpdNct/YbKnQv/uS4arZa6/066alkNrMy5U6LaeZpXUWk77U05SV1f8zttzBlCiou0m21o9dGlLps3l9SEE2MxpBZSEM7GEhkUUQYDYwDyFEIsC8pWUhAsCZSspCBYgkNgyEBgMuS5CEgUUQgAUwWQgDAaCSIQdgWEokIJsYSiXlIQmwBkhbIQtALlIBzIQtIZFIpshAEVmIQgxn/2Q==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52661" y="4919008"/>
            <a:ext cx="65678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Тарантелла получила название от паука тарантула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 descr="Ядовитый тарантул вышел охоту в доме на Полимерной | Новогиреев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20888"/>
            <a:ext cx="4536503" cy="2498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2051720" y="28002"/>
            <a:ext cx="6624464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7200" b="1" dirty="0">
                <a:solidFill>
                  <a:srgbClr val="FF3300"/>
                </a:solidFill>
              </a:rPr>
              <a:t>40 баллов.</a:t>
            </a:r>
          </a:p>
          <a:p>
            <a:pPr marL="342900" indent="-342900" algn="ctr">
              <a:spcBef>
                <a:spcPct val="50000"/>
              </a:spcBef>
            </a:pP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</a:rPr>
              <a:t>Название какой птицы совпадает с названием одной из профессий?</a:t>
            </a:r>
          </a:p>
          <a:p>
            <a:pPr marL="342900" indent="-342900" algn="ctr">
              <a:spcBef>
                <a:spcPct val="50000"/>
              </a:spcBef>
            </a:pPr>
            <a:endParaRPr lang="ru-RU" sz="3200" b="1" i="1" dirty="0">
              <a:solidFill>
                <a:schemeClr val="bg2"/>
              </a:solidFill>
            </a:endParaRP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395288" y="5516563"/>
            <a:ext cx="12969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6388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5589588"/>
            <a:ext cx="1081087" cy="64928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76371" y="6193588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Птица-секретарь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194" name="Picture 2" descr="Птица-секретарь - Детский Портал Знани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242" y="2882152"/>
            <a:ext cx="3431489" cy="331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2771800" y="15645"/>
            <a:ext cx="51845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7200" b="1" dirty="0">
                <a:solidFill>
                  <a:srgbClr val="FF3300"/>
                </a:solidFill>
              </a:rPr>
              <a:t>50 баллов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123728" y="980728"/>
            <a:ext cx="67687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Кулинарные блюда из этих животных, по мнению гурманов, являются лакомством номер один. Суп из мяса этих животных был первым блюдом в меню дворцового пира. Как называется это животное?</a:t>
            </a:r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395288" y="5516563"/>
            <a:ext cx="1081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7413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512" y="5877272"/>
            <a:ext cx="1152525" cy="7191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724128" y="4077072"/>
            <a:ext cx="244827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</a:rPr>
              <a:t> </a:t>
            </a:r>
            <a:endParaRPr lang="ru-RU" sz="2800" b="1" dirty="0">
              <a:solidFill>
                <a:srgbClr val="FFFF00"/>
              </a:solidFill>
            </a:endParaRPr>
          </a:p>
          <a:p>
            <a:pPr algn="l">
              <a:spcBef>
                <a:spcPct val="50000"/>
              </a:spcBef>
            </a:pPr>
            <a:endParaRPr lang="ru-RU" sz="2800" b="1" dirty="0">
              <a:solidFill>
                <a:srgbClr val="FFFF00"/>
              </a:solidFill>
            </a:endParaRPr>
          </a:p>
          <a:p>
            <a:pPr algn="l">
              <a:spcBef>
                <a:spcPct val="50000"/>
              </a:spcBef>
            </a:pPr>
            <a:endParaRPr lang="ru-RU" sz="2800" b="1" dirty="0">
              <a:solidFill>
                <a:srgbClr val="FFFF00"/>
              </a:solidFill>
            </a:endParaRPr>
          </a:p>
          <a:p>
            <a:pPr algn="l">
              <a:spcBef>
                <a:spcPct val="50000"/>
              </a:spcBef>
            </a:pP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39952" y="6021288"/>
            <a:ext cx="2448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Черепаха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218" name="Picture 2" descr="Красноухая черепаха (Pseudemys scripta) купить | Аквамир Тольят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3573016"/>
            <a:ext cx="4392488" cy="26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7975216"/>
              </p:ext>
            </p:extLst>
          </p:nvPr>
        </p:nvGraphicFramePr>
        <p:xfrm>
          <a:off x="500078" y="620688"/>
          <a:ext cx="8640960" cy="56166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40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16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i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Эпиграф </a:t>
                      </a:r>
                      <a:r>
                        <a:rPr lang="ru-RU" sz="2400" b="0" i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нашего занятия предлагаю выбрать вам самим ….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b="0" i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Сердце и разум – даны человеку для баланса.</a:t>
                      </a:r>
                      <a:br>
                        <a:rPr lang="ru-RU" sz="32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</a:br>
                      <a:r>
                        <a:rPr lang="ru-RU" sz="24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Валерий Филатов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b="1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Для устойчивого равновесия нужны, как минимум, три точки опоры, тогда как, чтобы всё перевернуть – одна!</a:t>
                      </a:r>
                      <a:br>
                        <a:rPr lang="ru-RU" sz="32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</a:br>
                      <a:r>
                        <a:rPr lang="ru-RU" sz="20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Илья Родионов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Мудрый баланс между «помнить» и «забывать» дарит мудрости равновесие.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Леонид Сухоруков</a:t>
                      </a:r>
                      <a:endParaRPr lang="ru-RU" sz="1800" b="1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70268" marR="7026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5993344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1692274" y="13513"/>
            <a:ext cx="7272213" cy="664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7200" b="1" dirty="0">
                <a:solidFill>
                  <a:srgbClr val="FF3300"/>
                </a:solidFill>
              </a:rPr>
              <a:t>60 баллов</a:t>
            </a:r>
          </a:p>
          <a:p>
            <a:pPr marL="342900" indent="-342900" algn="ctr">
              <a:spcBef>
                <a:spcPct val="50000"/>
              </a:spcBef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Французский ученый Рене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Реамюр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 нашел в лесу старое гнездо неких животных и обнаружил, что оно было бумажным. Эти животные лепили из древесины гнезда. Что это за животные?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Относят к насекомым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 algn="ctr">
              <a:spcBef>
                <a:spcPct val="50000"/>
              </a:spcBef>
            </a:pPr>
            <a:r>
              <a:rPr lang="ru-RU" sz="3200" b="1" dirty="0"/>
              <a:t>                                                   </a:t>
            </a:r>
          </a:p>
          <a:p>
            <a:pPr marL="342900" indent="-342900" algn="ctr">
              <a:spcBef>
                <a:spcPct val="50000"/>
              </a:spcBef>
            </a:pPr>
            <a:endParaRPr lang="ru-RU" sz="3200" b="1" dirty="0"/>
          </a:p>
          <a:p>
            <a:pPr marL="342900" indent="-342900" algn="ctr">
              <a:spcBef>
                <a:spcPct val="50000"/>
              </a:spcBef>
            </a:pPr>
            <a:endParaRPr lang="ru-RU" sz="3200" b="1" dirty="0"/>
          </a:p>
          <a:p>
            <a:pPr marL="342900" indent="-342900" algn="ctr"/>
            <a:r>
              <a:rPr lang="ru-RU" sz="2400" b="1" dirty="0"/>
              <a:t>   </a:t>
            </a:r>
            <a:endParaRPr lang="ru-RU" sz="2400" b="1" i="1" dirty="0"/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395288" y="5373688"/>
            <a:ext cx="12969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8436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5661025"/>
            <a:ext cx="1008062" cy="6492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764764" y="6157687"/>
            <a:ext cx="1007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Осы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42" name="Picture 2" descr="Укус осы и пчелы: чем опасны, что можно и нельзя делать - 24.06.2021,  Sputnik Литв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933056"/>
            <a:ext cx="2664296" cy="237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1763688" y="188640"/>
            <a:ext cx="684048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7200" b="1" dirty="0">
                <a:solidFill>
                  <a:srgbClr val="800080"/>
                </a:solidFill>
              </a:rPr>
              <a:t>20 баллов.</a:t>
            </a:r>
          </a:p>
          <a:p>
            <a:pPr marL="342900" indent="-342900" algn="ctr">
              <a:spcBef>
                <a:spcPct val="50000"/>
              </a:spcBef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Как называется путь, по которому проходит нервный импульс при осуществлении рефлекса?</a:t>
            </a: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323850" y="5734050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0484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5661025"/>
            <a:ext cx="1081087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50425" y="4581128"/>
            <a:ext cx="3759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Рефлекторная дуга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6"/>
          <p:cNvSpPr txBox="1">
            <a:spLocks noChangeArrowheads="1"/>
          </p:cNvSpPr>
          <p:nvPr/>
        </p:nvSpPr>
        <p:spPr bwMode="auto">
          <a:xfrm>
            <a:off x="2301731" y="0"/>
            <a:ext cx="66254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7200" b="1" dirty="0">
                <a:solidFill>
                  <a:srgbClr val="800080"/>
                </a:solidFill>
              </a:rPr>
              <a:t>30 баллов.</a:t>
            </a:r>
            <a:endParaRPr lang="ru-RU" sz="2400" b="1" dirty="0">
              <a:solidFill>
                <a:srgbClr val="660066"/>
              </a:solidFill>
            </a:endParaRPr>
          </a:p>
        </p:txBody>
      </p:sp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323850" y="573405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9460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5589588"/>
            <a:ext cx="1223962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 rot="10800000" flipV="1">
            <a:off x="2142605" y="1195307"/>
            <a:ext cx="6768752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Какой орган человека называют «химической лабораторией»?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97580" y="5917406"/>
            <a:ext cx="24945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Печень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266" name="Picture 2" descr="Печень под контролем - сдать анализы в ЦКД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006" y="2272525"/>
            <a:ext cx="4933950" cy="363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042988" y="2781300"/>
            <a:ext cx="741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                               </a:t>
            </a:r>
            <a:endParaRPr lang="ru-RU" sz="3600" b="1">
              <a:solidFill>
                <a:schemeClr val="accent1"/>
              </a:solidFill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23850" y="6021388"/>
            <a:ext cx="2232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468313" y="580548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250825" y="602138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2535" name="Text Box 10"/>
          <p:cNvSpPr txBox="1">
            <a:spLocks noChangeArrowheads="1"/>
          </p:cNvSpPr>
          <p:nvPr/>
        </p:nvSpPr>
        <p:spPr bwMode="auto">
          <a:xfrm>
            <a:off x="323850" y="6092825"/>
            <a:ext cx="1008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2536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5661025"/>
            <a:ext cx="1081087" cy="6477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8" name="Rectangle 19"/>
          <p:cNvSpPr>
            <a:spLocks noChangeArrowheads="1"/>
          </p:cNvSpPr>
          <p:nvPr/>
        </p:nvSpPr>
        <p:spPr bwMode="auto">
          <a:xfrm>
            <a:off x="1692275" y="2697163"/>
            <a:ext cx="66246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 sz="2400" b="1" dirty="0"/>
          </a:p>
          <a:p>
            <a:pPr algn="l"/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326289" y="25742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accent2"/>
                </a:solidFill>
              </a:rPr>
              <a:t>40 баллов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23838" y="881281"/>
            <a:ext cx="64087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Как называется первый позвонок шейного отдела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человека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161199" y="5934670"/>
            <a:ext cx="1558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Атлант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2290" name="Picture 2" descr="Атлант - первый шейный позвоно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10878"/>
            <a:ext cx="4669391" cy="283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6"/>
          <p:cNvSpPr txBox="1">
            <a:spLocks noChangeArrowheads="1"/>
          </p:cNvSpPr>
          <p:nvPr/>
        </p:nvSpPr>
        <p:spPr bwMode="auto">
          <a:xfrm>
            <a:off x="1913224" y="3289"/>
            <a:ext cx="6697043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7200" b="1" dirty="0">
                <a:solidFill>
                  <a:srgbClr val="FF5050"/>
                </a:solidFill>
              </a:rPr>
              <a:t>50 баллов.</a:t>
            </a:r>
          </a:p>
          <a:p>
            <a:pPr marL="342900" indent="-342900" algn="ctr">
              <a:spcBef>
                <a:spcPct val="50000"/>
              </a:spcBef>
            </a:pPr>
            <a:r>
              <a:rPr lang="ru-RU" sz="3200" b="1" dirty="0"/>
              <a:t>    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Какой орган человека носит название животного?</a:t>
            </a:r>
          </a:p>
          <a:p>
            <a:pPr marL="342900" indent="-342900" algn="ctr">
              <a:spcBef>
                <a:spcPct val="50000"/>
              </a:spcBef>
            </a:pPr>
            <a:endParaRPr lang="ru-RU" sz="7200" b="1" dirty="0">
              <a:solidFill>
                <a:srgbClr val="FF5050"/>
              </a:solidFill>
            </a:endParaRPr>
          </a:p>
        </p:txBody>
      </p:sp>
      <p:sp>
        <p:nvSpPr>
          <p:cNvPr id="23555" name="Text Box 7"/>
          <p:cNvSpPr txBox="1">
            <a:spLocks noChangeArrowheads="1"/>
          </p:cNvSpPr>
          <p:nvPr/>
        </p:nvSpPr>
        <p:spPr bwMode="auto">
          <a:xfrm>
            <a:off x="395288" y="5734050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355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516563"/>
            <a:ext cx="1008062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10718" y="6027003"/>
            <a:ext cx="6089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Улитка внутреннего уха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314" name="Picture 2" descr="Внутреннее ухо. Костный лабиринт и его топограф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370" y="2562224"/>
            <a:ext cx="523875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250825" y="47625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4579" name="Text Box 6"/>
          <p:cNvSpPr txBox="1">
            <a:spLocks noChangeArrowheads="1"/>
          </p:cNvSpPr>
          <p:nvPr/>
        </p:nvSpPr>
        <p:spPr bwMode="auto">
          <a:xfrm>
            <a:off x="3132138" y="237082"/>
            <a:ext cx="522766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60 баллов</a:t>
            </a: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323850" y="5949950"/>
            <a:ext cx="2808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4581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5661025"/>
            <a:ext cx="1008062" cy="7191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2495308" y="1556792"/>
            <a:ext cx="650132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Как называется заболевание, при котором происходит кровоизлияние в определенную область коры больших полушарий?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5351259"/>
            <a:ext cx="4905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Инсульт головного мозга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98539"/>
            <a:ext cx="6022504" cy="8382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</a:t>
            </a:r>
            <a:r>
              <a:rPr lang="ru-RU" sz="6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раунд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56350" y="5589414"/>
            <a:ext cx="7253910" cy="92333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 поисках истины»</a:t>
            </a:r>
          </a:p>
        </p:txBody>
      </p:sp>
      <p:pic>
        <p:nvPicPr>
          <p:cNvPr id="3074" name="Picture 2" descr="искусственный интеллект) концепции. - biology abstract стоковые фото и изображения">
            <a:extLst>
              <a:ext uri="{FF2B5EF4-FFF2-40B4-BE49-F238E27FC236}">
                <a16:creationId xmlns:a16="http://schemas.microsoft.com/office/drawing/2014/main" id="{996F1A9C-931E-4D7F-8DEB-2C5D74EBF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53" y="1196752"/>
            <a:ext cx="7349904" cy="423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6" name="Group 2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858121"/>
              </p:ext>
            </p:extLst>
          </p:nvPr>
        </p:nvGraphicFramePr>
        <p:xfrm>
          <a:off x="1619672" y="0"/>
          <a:ext cx="7524328" cy="6858000"/>
        </p:xfrm>
        <a:graphic>
          <a:graphicData uri="http://schemas.openxmlformats.org/drawingml/2006/table">
            <a:tbl>
              <a:tblPr/>
              <a:tblGrid>
                <a:gridCol w="2952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42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Великие ученые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50</a:t>
                      </a:r>
                      <a:endParaRPr kumimoji="0" lang="ru-RU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60</a:t>
                      </a:r>
                      <a:endParaRPr kumimoji="0" lang="ru-RU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70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80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90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Названия и термины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50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60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70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80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90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2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Общая биология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50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60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70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80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90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6657" name="Text Box 199"/>
          <p:cNvSpPr txBox="1">
            <a:spLocks noChangeArrowheads="1"/>
          </p:cNvSpPr>
          <p:nvPr/>
        </p:nvSpPr>
        <p:spPr bwMode="auto">
          <a:xfrm>
            <a:off x="179388" y="6092825"/>
            <a:ext cx="1008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5800" name="AutoShape 200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50825" y="6092825"/>
            <a:ext cx="649288" cy="576263"/>
          </a:xfrm>
          <a:prstGeom prst="star5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1476375" y="476250"/>
            <a:ext cx="8424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1619672" y="42679"/>
            <a:ext cx="7524328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50 баллов.</a:t>
            </a:r>
          </a:p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Монах августинского монастыря 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в г. Брно, ставший основоположником нового направления в биологической науке. Благодаря опытам по гибридизации он разрешил загадку наследования признаков у организмов.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8676" name="Text Box 7"/>
          <p:cNvSpPr txBox="1">
            <a:spLocks noChangeArrowheads="1"/>
          </p:cNvSpPr>
          <p:nvPr/>
        </p:nvSpPr>
        <p:spPr bwMode="auto">
          <a:xfrm>
            <a:off x="323850" y="5805488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8677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949950"/>
            <a:ext cx="647700" cy="6477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23928" y="6150114"/>
            <a:ext cx="32625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И.Г. Мендель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4338" name="Picture 2" descr="Грегор Мендель биография кратко – самый важный вклад в развитие генетики и  интересные фак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4077073"/>
            <a:ext cx="3262539" cy="217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7"/>
          <p:cNvSpPr txBox="1">
            <a:spLocks noChangeArrowheads="1"/>
          </p:cNvSpPr>
          <p:nvPr/>
        </p:nvSpPr>
        <p:spPr bwMode="auto">
          <a:xfrm>
            <a:off x="1619673" y="33961"/>
            <a:ext cx="7495024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60 баллов.</a:t>
            </a:r>
          </a:p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Русский физиолог, который первым из отечественных ученых стал лауреатом Нобелевской премии за исследование механизмов пищеварения</a:t>
            </a:r>
          </a:p>
        </p:txBody>
      </p:sp>
      <p:sp>
        <p:nvSpPr>
          <p:cNvPr id="27651" name="Text Box 8"/>
          <p:cNvSpPr txBox="1">
            <a:spLocks noChangeArrowheads="1"/>
          </p:cNvSpPr>
          <p:nvPr/>
        </p:nvSpPr>
        <p:spPr bwMode="auto">
          <a:xfrm>
            <a:off x="250825" y="5734050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7652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76925"/>
            <a:ext cx="719138" cy="7207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048653" y="6230172"/>
            <a:ext cx="2533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И.П.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Павлов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AutoShape 2" descr="Научное наследие — Электронная библиотека ГНПБ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Научное наследие — Электронная библиотека ГНПБУ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Научное наследие — Электронная библиотека ГНПБУ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082" y="4004912"/>
            <a:ext cx="1872208" cy="223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692696"/>
            <a:ext cx="70567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В свое время философ Конфуций сказал: </a:t>
            </a:r>
            <a:br>
              <a:rPr lang="ru-RU" sz="48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“Учиться, а время от времени повторять изученное, разве неприятно?”. </a:t>
            </a:r>
          </a:p>
        </p:txBody>
      </p:sp>
    </p:spTree>
    <p:extLst>
      <p:ext uri="{BB962C8B-B14F-4D97-AF65-F5344CB8AC3E}">
        <p14:creationId xmlns:p14="http://schemas.microsoft.com/office/powerpoint/2010/main" val="4214234645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6"/>
          <p:cNvSpPr txBox="1">
            <a:spLocks noChangeArrowheads="1"/>
          </p:cNvSpPr>
          <p:nvPr/>
        </p:nvSpPr>
        <p:spPr bwMode="auto">
          <a:xfrm>
            <a:off x="1619672" y="21605"/>
            <a:ext cx="752432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70 баллов.</a:t>
            </a:r>
          </a:p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>Русский ученый, основоположник эволюционной  эмбриологии и иммунологии, открывший фагоцитарный механизм иммунитета.</a:t>
            </a:r>
          </a:p>
          <a:p>
            <a:pPr algn="ctr">
              <a:spcBef>
                <a:spcPct val="50000"/>
              </a:spcBef>
            </a:pPr>
            <a:endParaRPr lang="ru-RU" sz="6000" b="1" i="1" dirty="0"/>
          </a:p>
        </p:txBody>
      </p:sp>
      <p:sp>
        <p:nvSpPr>
          <p:cNvPr id="32771" name="Text Box 7"/>
          <p:cNvSpPr txBox="1">
            <a:spLocks noChangeArrowheads="1"/>
          </p:cNvSpPr>
          <p:nvPr/>
        </p:nvSpPr>
        <p:spPr bwMode="auto">
          <a:xfrm>
            <a:off x="468313" y="5876925"/>
            <a:ext cx="1008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2772" name="Text Box 9"/>
          <p:cNvSpPr txBox="1">
            <a:spLocks noChangeArrowheads="1"/>
          </p:cNvSpPr>
          <p:nvPr/>
        </p:nvSpPr>
        <p:spPr bwMode="auto">
          <a:xfrm>
            <a:off x="250825" y="5949950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2773" name="Text Box 13"/>
          <p:cNvSpPr txBox="1">
            <a:spLocks noChangeArrowheads="1"/>
          </p:cNvSpPr>
          <p:nvPr/>
        </p:nvSpPr>
        <p:spPr bwMode="auto">
          <a:xfrm>
            <a:off x="323850" y="580548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2774" name="AutoShap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9750" y="5805488"/>
            <a:ext cx="719138" cy="576262"/>
          </a:xfrm>
          <a:prstGeom prst="leftArrow">
            <a:avLst>
              <a:gd name="adj1" fmla="val 50000"/>
              <a:gd name="adj2" fmla="val 311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5" name="AutoShape 1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805488"/>
            <a:ext cx="719138" cy="576262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75856" y="6182584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И.И. Мечников</a:t>
            </a:r>
          </a:p>
        </p:txBody>
      </p:sp>
      <p:pic>
        <p:nvPicPr>
          <p:cNvPr id="16386" name="Picture 2" descr="Система активного долголетия Мечникова, лауреата Нобелевской премии. Что  помогает вести полноценную жизнь в любом возрасте | 7 минут на красоту |  Дзе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05803"/>
            <a:ext cx="2990253" cy="361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323850" y="2349500"/>
            <a:ext cx="2159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i="1">
              <a:solidFill>
                <a:srgbClr val="006600"/>
              </a:solidFill>
            </a:endParaRPr>
          </a:p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2555776" y="0"/>
            <a:ext cx="61199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80 баллов.</a:t>
            </a:r>
            <a:endParaRPr lang="ru-RU" sz="3200" b="1" i="1" dirty="0">
              <a:solidFill>
                <a:srgbClr val="FF3300"/>
              </a:solidFill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646113" y="3141663"/>
            <a:ext cx="8497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 </a:t>
            </a:r>
          </a:p>
        </p:txBody>
      </p:sp>
      <p:sp>
        <p:nvSpPr>
          <p:cNvPr id="31749" name="Text Box 7"/>
          <p:cNvSpPr txBox="1">
            <a:spLocks noChangeArrowheads="1"/>
          </p:cNvSpPr>
          <p:nvPr/>
        </p:nvSpPr>
        <p:spPr bwMode="auto">
          <a:xfrm>
            <a:off x="323850" y="5734050"/>
            <a:ext cx="2447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6092825"/>
            <a:ext cx="720725" cy="576263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826006"/>
            <a:ext cx="75243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3200" dirty="0"/>
              <a:t>Кому из великих ученых принадлежат слова: « Естественный отбор стремится лишь сделать каждое органическое существо столь же совершенным или немного более совершенным»?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25559" y="6101262"/>
            <a:ext cx="45501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</a:rPr>
              <a:t>Ч .Дарвин</a:t>
            </a:r>
            <a:endParaRPr lang="ru-RU" sz="3200" b="1" dirty="0"/>
          </a:p>
        </p:txBody>
      </p:sp>
      <p:pic>
        <p:nvPicPr>
          <p:cNvPr id="17410" name="Picture 2" descr="Чарльз Дарвин – путешественник и исследовател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872994"/>
            <a:ext cx="2592287" cy="222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1692275" y="404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2051050" y="404813"/>
            <a:ext cx="6697663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i="1">
              <a:solidFill>
                <a:srgbClr val="006600"/>
              </a:solidFill>
            </a:endParaRPr>
          </a:p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1692275" y="0"/>
            <a:ext cx="7451725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90 баллов.</a:t>
            </a:r>
          </a:p>
          <a:p>
            <a:pPr algn="just">
              <a:spcBef>
                <a:spcPct val="50000"/>
              </a:spcBef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Французский ученый, основоположник микробиологии. Он ввел в практику метод обработки молока нагреванием до 60-70 градусов для уничтожения микробов 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323850" y="5661025"/>
            <a:ext cx="1871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6021388"/>
            <a:ext cx="719138" cy="576262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51050" y="6179854"/>
            <a:ext cx="6251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Пастер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метод пастеризации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8434" name="Picture 2" descr="Как Луи Пастер совершил прорыв в истории вакцинац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93210"/>
            <a:ext cx="2664296" cy="301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1692275" y="404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2051050" y="404813"/>
            <a:ext cx="6697663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i="1">
              <a:solidFill>
                <a:srgbClr val="006600"/>
              </a:solidFill>
            </a:endParaRPr>
          </a:p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2195513" y="0"/>
            <a:ext cx="6480125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50 баллов.</a:t>
            </a:r>
          </a:p>
          <a:p>
            <a:pPr indent="360363" algn="just">
              <a:spcBef>
                <a:spcPct val="50000"/>
              </a:spcBef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Этот термин предложил немецкий ботаник Генрих де Бари в 1873 г. для обозначения сожительства двух организмов разных видов, обычно приносящего им взаимную пользу.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323850" y="5661025"/>
            <a:ext cx="1871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6021388"/>
            <a:ext cx="719138" cy="576262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17803" y="6150114"/>
            <a:ext cx="6251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Симбиоз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AutoShape 2" descr="Симбиоз — что это тако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724096"/>
            <a:ext cx="6480125" cy="255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2570796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7"/>
          <p:cNvSpPr txBox="1">
            <a:spLocks noChangeArrowheads="1"/>
          </p:cNvSpPr>
          <p:nvPr/>
        </p:nvSpPr>
        <p:spPr bwMode="auto">
          <a:xfrm>
            <a:off x="1691680" y="0"/>
            <a:ext cx="743312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60 баллов.</a:t>
            </a:r>
          </a:p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Название этих организмов в переводе с греческого означает «палочка», хотя их форма бывает разной - округлой, спиральной, палочковидной, извитой. Они населяют все среды обитания и при благоприятных условиях способны размножаться каждые 20 мин.</a:t>
            </a:r>
          </a:p>
        </p:txBody>
      </p:sp>
      <p:sp>
        <p:nvSpPr>
          <p:cNvPr id="27651" name="Text Box 8"/>
          <p:cNvSpPr txBox="1">
            <a:spLocks noChangeArrowheads="1"/>
          </p:cNvSpPr>
          <p:nvPr/>
        </p:nvSpPr>
        <p:spPr bwMode="auto">
          <a:xfrm>
            <a:off x="250825" y="5734050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7652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76925"/>
            <a:ext cx="719138" cy="7207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600479" y="5775127"/>
            <a:ext cx="75243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Бактерии, от греч. «</a:t>
            </a:r>
            <a:r>
              <a:rPr lang="ru-RU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бактерион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- палочка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482" name="Picture 2" descr="чтиво | Все, что нужно знать о бактериях - Hi-News.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154984"/>
            <a:ext cx="3528392" cy="176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566738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6"/>
          <p:cNvSpPr txBox="1">
            <a:spLocks noChangeArrowheads="1"/>
          </p:cNvSpPr>
          <p:nvPr/>
        </p:nvSpPr>
        <p:spPr bwMode="auto">
          <a:xfrm>
            <a:off x="1691680" y="9248"/>
            <a:ext cx="745232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70 баллов.</a:t>
            </a:r>
          </a:p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>Название класса животных, которые ведут водно-наземный образ жизни, в переводе с греческого означающее «живущие двоякой жизнью».</a:t>
            </a:r>
            <a:endParaRPr lang="ru-RU" sz="6000" b="1" i="1" dirty="0"/>
          </a:p>
        </p:txBody>
      </p:sp>
      <p:sp>
        <p:nvSpPr>
          <p:cNvPr id="32771" name="Text Box 7"/>
          <p:cNvSpPr txBox="1">
            <a:spLocks noChangeArrowheads="1"/>
          </p:cNvSpPr>
          <p:nvPr/>
        </p:nvSpPr>
        <p:spPr bwMode="auto">
          <a:xfrm>
            <a:off x="468313" y="5876925"/>
            <a:ext cx="1008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2772" name="Text Box 9"/>
          <p:cNvSpPr txBox="1">
            <a:spLocks noChangeArrowheads="1"/>
          </p:cNvSpPr>
          <p:nvPr/>
        </p:nvSpPr>
        <p:spPr bwMode="auto">
          <a:xfrm>
            <a:off x="250825" y="5949950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2773" name="Text Box 13"/>
          <p:cNvSpPr txBox="1">
            <a:spLocks noChangeArrowheads="1"/>
          </p:cNvSpPr>
          <p:nvPr/>
        </p:nvSpPr>
        <p:spPr bwMode="auto">
          <a:xfrm>
            <a:off x="323850" y="580548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2774" name="AutoShap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9750" y="5805488"/>
            <a:ext cx="719138" cy="576262"/>
          </a:xfrm>
          <a:prstGeom prst="leftArrow">
            <a:avLst>
              <a:gd name="adj1" fmla="val 50000"/>
              <a:gd name="adj2" fmla="val 311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5" name="AutoShape 1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805488"/>
            <a:ext cx="719138" cy="576262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781168" y="6073054"/>
            <a:ext cx="3291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Класс Амфибии</a:t>
            </a: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506" name="Picture 2" descr="Амфиби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523" y="3068960"/>
            <a:ext cx="5184576" cy="3247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003592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323850" y="2349500"/>
            <a:ext cx="2159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i="1">
              <a:solidFill>
                <a:srgbClr val="006600"/>
              </a:solidFill>
            </a:endParaRPr>
          </a:p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2555776" y="29424"/>
            <a:ext cx="61199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80 баллов.</a:t>
            </a:r>
            <a:endParaRPr lang="ru-RU" sz="3200" b="1" i="1" dirty="0">
              <a:solidFill>
                <a:srgbClr val="FF3300"/>
              </a:solidFill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646113" y="3141663"/>
            <a:ext cx="8497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 </a:t>
            </a:r>
          </a:p>
        </p:txBody>
      </p:sp>
      <p:sp>
        <p:nvSpPr>
          <p:cNvPr id="31749" name="Text Box 7"/>
          <p:cNvSpPr txBox="1">
            <a:spLocks noChangeArrowheads="1"/>
          </p:cNvSpPr>
          <p:nvPr/>
        </p:nvSpPr>
        <p:spPr bwMode="auto">
          <a:xfrm>
            <a:off x="323850" y="5734050"/>
            <a:ext cx="2447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6092825"/>
            <a:ext cx="720725" cy="576263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836712"/>
            <a:ext cx="75243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В 1929 г. английский микробиолог Александр Флеминг обратил внимание на то, что вокруг попавших в культуру бактерий споры сизой плесени образовывали светлые кружки - в этой зоне болезнетворные микробы не могли развиваться. Позже из этого гриба было выделено бактерицидное средство, которое назвали по латинскому названию этого гриба.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84168" y="6150114"/>
            <a:ext cx="5703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Пенициллин</a:t>
            </a:r>
            <a:r>
              <a:rPr lang="ru-RU" sz="40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.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530" name="Picture 2" descr="ПЕНИЦИЛЛ | это... Что такое ПЕНИЦИЛЛ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089" y="5127312"/>
            <a:ext cx="2290356" cy="173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953808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1692275" y="404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2051050" y="404813"/>
            <a:ext cx="6697663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i="1">
              <a:solidFill>
                <a:srgbClr val="006600"/>
              </a:solidFill>
            </a:endParaRPr>
          </a:p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1692276" y="21754"/>
            <a:ext cx="7451724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90 баллов.</a:t>
            </a:r>
          </a:p>
          <a:p>
            <a:pPr algn="just">
              <a:spcBef>
                <a:spcPct val="50000"/>
              </a:spcBef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Это название греческого происхождения. Так греки называли тесно сомкнутое боевое построение пехоты. Анатомы обозначают этим термином кости пальцев, а зоологи так называют насекомых, тело которых состоит из тесно прилегающих друг к другу сегментов.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323850" y="5661025"/>
            <a:ext cx="1871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6021388"/>
            <a:ext cx="719138" cy="576262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95513" y="6273225"/>
            <a:ext cx="6251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Фаланга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009041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1476375" y="476250"/>
            <a:ext cx="8424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1691680" y="0"/>
            <a:ext cx="745232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50 баллов.</a:t>
            </a:r>
          </a:p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Как назывался корабль, на котором Чарлз Дарвин совершил кругосветное путешествие в качестве интуриста?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676" name="Text Box 7"/>
          <p:cNvSpPr txBox="1">
            <a:spLocks noChangeArrowheads="1"/>
          </p:cNvSpPr>
          <p:nvPr/>
        </p:nvSpPr>
        <p:spPr bwMode="auto">
          <a:xfrm>
            <a:off x="323850" y="5805488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8677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949950"/>
            <a:ext cx="647700" cy="6477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19871" y="6269674"/>
            <a:ext cx="36487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Биглъ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- ищейка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3554" name="Picture 2" descr="Мечта великая и почти нереальная» Каково это — отправиться на другой конец  света ради приключения на российском паруснике: События: Путешествия:  Lenta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431435"/>
            <a:ext cx="6624389" cy="383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029150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7"/>
          <p:cNvSpPr txBox="1">
            <a:spLocks noChangeArrowheads="1"/>
          </p:cNvSpPr>
          <p:nvPr/>
        </p:nvSpPr>
        <p:spPr bwMode="auto">
          <a:xfrm>
            <a:off x="1835150" y="41853"/>
            <a:ext cx="705733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dirty="0">
                <a:solidFill>
                  <a:srgbClr val="0000FF"/>
                </a:solidFill>
              </a:rPr>
              <a:t>60 баллов.</a:t>
            </a:r>
          </a:p>
          <a:p>
            <a:pPr indent="360363" algn="just">
              <a:spcBef>
                <a:spcPct val="50000"/>
              </a:spcBef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В XIX в. в Австралию были завезены кролики. Не имея естественных врагов, животные быстро размножались и угрожали вытеснить местных животных, уничтожая растительность. В 1950 г, в Австралию завезли микроорганизм, вызывающий у кроликов смертельную болезнь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миксоматоз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. В первые годы получали прекрасные результаты - погибло до 99,8% заболевших животных. Однако через несколько лет смертность снизилась до 90%, потом до 50%, а в последние годы она не превышает 5%. Что произошло?</a:t>
            </a:r>
          </a:p>
        </p:txBody>
      </p:sp>
      <p:sp>
        <p:nvSpPr>
          <p:cNvPr id="27651" name="Text Box 8"/>
          <p:cNvSpPr txBox="1">
            <a:spLocks noChangeArrowheads="1"/>
          </p:cNvSpPr>
          <p:nvPr/>
        </p:nvSpPr>
        <p:spPr bwMode="auto">
          <a:xfrm>
            <a:off x="250825" y="5734050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7652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76925"/>
            <a:ext cx="719138" cy="7207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59461" y="5842337"/>
            <a:ext cx="68330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Естественный отбор на основе наследственных изменений закрепил устойчивость кроликов к миксоматозу.</a:t>
            </a:r>
          </a:p>
        </p:txBody>
      </p:sp>
    </p:spTree>
    <p:extLst>
      <p:ext uri="{BB962C8B-B14F-4D97-AF65-F5344CB8AC3E}">
        <p14:creationId xmlns:p14="http://schemas.microsoft.com/office/powerpoint/2010/main" val="4074844159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332656"/>
            <a:ext cx="72728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Почти все мифы древних народов рассказывают о том, что живой мир возник из воды.  И древние человеческие цивилизации возникали и процветали прежде всего вдоль великих рек: Нила, Ганга, Хуанхэ, Тигра и Ефрата. Вода имеет химическую формулу ____. Это вещество относится к классу _________ так как является ___________________ соединением, состоящим из двух химических элементов, один из которых кислород, со степенью окисления _____. Вода образует ион  [-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OH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], который имеет ________ заряд и называется ________________,а  при соединении с ионами металла образует класс ________________. Они в свою очередь делятся на _________ и _____________ по признаку растворимости. </a:t>
            </a:r>
          </a:p>
        </p:txBody>
      </p:sp>
    </p:spTree>
    <p:extLst>
      <p:ext uri="{BB962C8B-B14F-4D97-AF65-F5344CB8AC3E}">
        <p14:creationId xmlns:p14="http://schemas.microsoft.com/office/powerpoint/2010/main" val="1633698112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6"/>
          <p:cNvSpPr txBox="1">
            <a:spLocks noChangeArrowheads="1"/>
          </p:cNvSpPr>
          <p:nvPr/>
        </p:nvSpPr>
        <p:spPr bwMode="auto">
          <a:xfrm>
            <a:off x="1619672" y="0"/>
            <a:ext cx="752432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70 баллов.</a:t>
            </a:r>
          </a:p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>Как можно назвать колючки у шиповника, барбариса, боярышника?</a:t>
            </a:r>
            <a:endParaRPr lang="ru-RU" sz="6000" b="1" i="1" dirty="0"/>
          </a:p>
        </p:txBody>
      </p:sp>
      <p:sp>
        <p:nvSpPr>
          <p:cNvPr id="32771" name="Text Box 7"/>
          <p:cNvSpPr txBox="1">
            <a:spLocks noChangeArrowheads="1"/>
          </p:cNvSpPr>
          <p:nvPr/>
        </p:nvSpPr>
        <p:spPr bwMode="auto">
          <a:xfrm>
            <a:off x="468313" y="5876925"/>
            <a:ext cx="1008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2772" name="Text Box 9"/>
          <p:cNvSpPr txBox="1">
            <a:spLocks noChangeArrowheads="1"/>
          </p:cNvSpPr>
          <p:nvPr/>
        </p:nvSpPr>
        <p:spPr bwMode="auto">
          <a:xfrm>
            <a:off x="250825" y="5949950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2773" name="Text Box 13"/>
          <p:cNvSpPr txBox="1">
            <a:spLocks noChangeArrowheads="1"/>
          </p:cNvSpPr>
          <p:nvPr/>
        </p:nvSpPr>
        <p:spPr bwMode="auto">
          <a:xfrm>
            <a:off x="323850" y="580548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2774" name="AutoShap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9750" y="5805488"/>
            <a:ext cx="719138" cy="576262"/>
          </a:xfrm>
          <a:prstGeom prst="leftArrow">
            <a:avLst>
              <a:gd name="adj1" fmla="val 50000"/>
              <a:gd name="adj2" fmla="val 311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5" name="AutoShape 1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805488"/>
            <a:ext cx="719138" cy="576262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45432" y="4354814"/>
            <a:ext cx="727280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колючки барбариса - видоизмененные прилистники; </a:t>
            </a:r>
            <a:b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шиповника - выросты коры; </a:t>
            </a:r>
            <a:b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боярышника – измененные ветви.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78" name="Picture 2" descr="Видоизменения органов растений • Биология, Растения и грибы | Фоксфорд  Учебн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564904"/>
            <a:ext cx="3124322" cy="208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328546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323850" y="2349500"/>
            <a:ext cx="2159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i="1">
              <a:solidFill>
                <a:srgbClr val="006600"/>
              </a:solidFill>
            </a:endParaRPr>
          </a:p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2555776" y="404813"/>
            <a:ext cx="61199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80 баллов.</a:t>
            </a:r>
            <a:endParaRPr lang="ru-RU" sz="3200" b="1" i="1" dirty="0">
              <a:solidFill>
                <a:srgbClr val="FF3300"/>
              </a:solidFill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646113" y="3141663"/>
            <a:ext cx="8497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 </a:t>
            </a:r>
          </a:p>
        </p:txBody>
      </p:sp>
      <p:sp>
        <p:nvSpPr>
          <p:cNvPr id="31749" name="Text Box 7"/>
          <p:cNvSpPr txBox="1">
            <a:spLocks noChangeArrowheads="1"/>
          </p:cNvSpPr>
          <p:nvPr/>
        </p:nvSpPr>
        <p:spPr bwMode="auto">
          <a:xfrm>
            <a:off x="323850" y="5734050"/>
            <a:ext cx="2447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6092825"/>
            <a:ext cx="720725" cy="576263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1328143"/>
            <a:ext cx="69844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В 1938 г. в Индийском океане у берегов Африки был выловлен экземпляр удивительной рыбы. Плавники ее имели мясистые основания, опираясь на них, рыба могла передвигаться по твердому грунту. Такие рыбы жили на Земле в Девонском периоде и дали начало наземным позвоночным. Как называются животные и растения древнего происхождения?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28671" y="6143088"/>
            <a:ext cx="3647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Реликтовые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виды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.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5602" name="Picture 2" descr="Чужой дедушка | Публикации | Вокруг Свет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059" y="4689597"/>
            <a:ext cx="3384376" cy="1411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417677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1692275" y="404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2051050" y="404813"/>
            <a:ext cx="6697663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i="1">
              <a:solidFill>
                <a:srgbClr val="006600"/>
              </a:solidFill>
            </a:endParaRPr>
          </a:p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1692275" y="21754"/>
            <a:ext cx="7451725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00FF"/>
                </a:solidFill>
              </a:rPr>
              <a:t>90 баллов.</a:t>
            </a:r>
          </a:p>
          <a:p>
            <a:pPr indent="360363" algn="just">
              <a:spcBef>
                <a:spcPct val="50000"/>
              </a:spcBef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 каком процессе русский ученый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И. Шмальгаузен сказал: «... - процветание, определяемое относительно высокими темпами эволюции, при которых приспособленность организма возрастает. Объективным показателем этого процесса является увеличение численности, ведущее к расселению и расширению ареала»?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323850" y="5661025"/>
            <a:ext cx="1871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3072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6021388"/>
            <a:ext cx="719138" cy="576262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382786" y="5089447"/>
            <a:ext cx="6251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Биологический прогресс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624156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Прямоугольник 3"/>
          <p:cNvSpPr>
            <a:spLocks noChangeArrowheads="1"/>
          </p:cNvSpPr>
          <p:nvPr/>
        </p:nvSpPr>
        <p:spPr bwMode="auto">
          <a:xfrm>
            <a:off x="2195736" y="260648"/>
            <a:ext cx="68407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dirty="0">
                <a:solidFill>
                  <a:schemeClr val="accent1">
                    <a:lumMod val="50000"/>
                  </a:schemeClr>
                </a:solidFill>
              </a:rPr>
              <a:t>Подведение итогов!!!</a:t>
            </a:r>
          </a:p>
        </p:txBody>
      </p:sp>
      <p:pic>
        <p:nvPicPr>
          <p:cNvPr id="4100" name="Picture 4" descr="концепция сети - biology abstract стоковые фото и изображения">
            <a:extLst>
              <a:ext uri="{FF2B5EF4-FFF2-40B4-BE49-F238E27FC236}">
                <a16:creationId xmlns:a16="http://schemas.microsoft.com/office/drawing/2014/main" id="{6A6B1413-14F4-4238-8A67-F2E49A67B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9752"/>
            <a:ext cx="7524327" cy="4868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332656"/>
            <a:ext cx="734481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Почти все мифы древних народов рассказывают о том, что живой мир возник из воды.  И древние человеческие цивилизации возникали и процветали прежде всего вдоль великих рек: Нила, Ганга, Хуанхэ, Тигра и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Ефрата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. Вода имеет химическую формулу 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Н</a:t>
            </a:r>
            <a:r>
              <a:rPr lang="ru-RU" sz="2400" b="1" u="sng" baseline="-25000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 O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. Это вещество относится к классу  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оксидов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  так как является 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бинарным 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соединением, состоящим из двух химических элементов, один из которых кислород, со степенью окисления  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-2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.  Вода образует ион 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[-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OH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], который имеет 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отрицательный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 заряд и называется  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гидроксид-ион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а  при соединении с ионами металла образует класс  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основания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.   Они в свою очередь делятся на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растворимые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 и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нерастворимые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по признаку растворимости.</a:t>
            </a:r>
          </a:p>
        </p:txBody>
      </p:sp>
    </p:spTree>
    <p:extLst>
      <p:ext uri="{BB962C8B-B14F-4D97-AF65-F5344CB8AC3E}">
        <p14:creationId xmlns:p14="http://schemas.microsoft.com/office/powerpoint/2010/main" val="1652063138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16632"/>
            <a:ext cx="6696744" cy="162018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   на     </a:t>
            </a:r>
            <a:b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метапредметные умения.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E4D8538-B3DF-4F51-A803-DEFA04DDE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886" y="1736882"/>
            <a:ext cx="6282444" cy="353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2FD447-3A37-4D28-8F6B-B16ADB92E64F}"/>
              </a:ext>
            </a:extLst>
          </p:cNvPr>
          <p:cNvSpPr txBox="1"/>
          <p:nvPr/>
        </p:nvSpPr>
        <p:spPr>
          <a:xfrm>
            <a:off x="2051720" y="5417306"/>
            <a:ext cx="698477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У вас на столе Задание. ВЫПОЛНИТЕ   ЕГО.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93914626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600279"/>
              </p:ext>
            </p:extLst>
          </p:nvPr>
        </p:nvGraphicFramePr>
        <p:xfrm>
          <a:off x="1691680" y="374275"/>
          <a:ext cx="7232747" cy="6172783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4104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8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Представитель наиболее многочисленного семейства водоплавающих птиц.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УТКА</a:t>
                      </a:r>
                      <a:endParaRPr lang="ru-RU" sz="3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1) Непроверенные или преднамеренно ложные сведения, опубликованные в средствах массовой информации.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5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Вид млекопитающих из семейства Куньи; хвост пушистый, окраска яркая, пестрая – на желтом фоне рыжие или бурые пятна.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35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2) Часть атома, имеющая положительный электрический заряд, в котором сосредоточена почти вся его масса.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0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Представитель </a:t>
                      </a:r>
                      <a:r>
                        <a:rPr lang="ru-RU" sz="16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нетаксономической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группы мелких насекомых из отряда Чешуекрылые, среди которых есть домашние и сельскохозяйственные вредители.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3) Информация, хранимая в тайне.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8" marR="24598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917584"/>
      </p:ext>
    </p:extLst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2463" y="0"/>
            <a:ext cx="7221537" cy="63864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Задание для смыслового  чтения.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638646"/>
            <a:ext cx="7056759" cy="5715298"/>
          </a:xfrm>
        </p:spPr>
        <p:txBody>
          <a:bodyPr>
            <a:noAutofit/>
          </a:bodyPr>
          <a:lstStyle/>
          <a:p>
            <a:pPr marL="0" indent="360363" algn="just"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Задание называется «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</a:rPr>
              <a:t>Файндворд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» - в переводе с английского « находить». Необходимо найти слова внутри фраз. 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</a:rPr>
              <a:t>Например, сколько животных в выражении НА  ЛОВЦА  И ЗВЕРЬ БЕЖИТ ?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( Ответ : 3 – ЗВЕРЬ, ОВЦА, ЕЖ.).</a:t>
            </a:r>
          </a:p>
          <a:p>
            <a:pPr marL="0" indent="360363"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Задание в  10 баллов.</a:t>
            </a:r>
          </a:p>
          <a:p>
            <a:pPr marL="0" indent="0" algn="ctr">
              <a:buNone/>
            </a:pPr>
            <a:r>
              <a:rPr lang="ru-RU" sz="1600" b="1" u="sng" dirty="0">
                <a:solidFill>
                  <a:schemeClr val="accent1">
                    <a:lumMod val="50000"/>
                  </a:schemeClr>
                </a:solidFill>
              </a:rPr>
              <a:t>Найдите в тексте названия 9 животных и подчеркните их.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« …Не спалось от птичьего трезвона. По откосу лиги бегут несмелые ручейки. Утреннее солнышко заигрывает с сосульками, а лунный диск догорает на голубом небосводе. Кто сказал, что не встречаются солнце с луной? Вижу, как оба светила, соревнуясь в беге, мотают круги по небосводу. Поленья потрескивают в растопленной печи, пар харчей из чугунка разносится по кухне, а руки замарались в смоле от дров. Учебник, что зубрил ночью, отложен на край стола. Скорей бы каникулы! Нарвав букет из верб, люди идут к церкви. Сегодня Вербное воскресенье…».</a:t>
            </a:r>
          </a:p>
          <a:p>
            <a:pPr marL="0" indent="0">
              <a:buNone/>
            </a:pP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16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0030" y="260648"/>
            <a:ext cx="7198290" cy="8382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ru-RU" sz="6000" b="1" cap="none" spc="5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тур</a:t>
            </a:r>
          </a:p>
        </p:txBody>
      </p:sp>
      <p:pic>
        <p:nvPicPr>
          <p:cNvPr id="2050" name="Picture 2" descr="концепция искусственного интеллекта. коммуникационная сеть. - biology abstract стоковые фото и изображения">
            <a:extLst>
              <a:ext uri="{FF2B5EF4-FFF2-40B4-BE49-F238E27FC236}">
                <a16:creationId xmlns:a16="http://schemas.microsoft.com/office/drawing/2014/main" id="{5E3B78F3-DA17-49DC-A40A-2BD262FD8F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40029" y="1196752"/>
            <a:ext cx="7396321" cy="38311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839045" y="4843026"/>
            <a:ext cx="7198290" cy="175432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«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Как прекрасен этот мир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ience Fair Newsletter by Slidesgo">
  <a:themeElements>
    <a:clrScheme name="Simple Light">
      <a:dk1>
        <a:srgbClr val="383536"/>
      </a:dk1>
      <a:lt1>
        <a:srgbClr val="FFFFFF"/>
      </a:lt1>
      <a:dk2>
        <a:srgbClr val="595959"/>
      </a:dk2>
      <a:lt2>
        <a:srgbClr val="E6F0EF"/>
      </a:lt2>
      <a:accent1>
        <a:srgbClr val="D49421"/>
      </a:accent1>
      <a:accent2>
        <a:srgbClr val="C3CCA2"/>
      </a:accent2>
      <a:accent3>
        <a:srgbClr val="88AFA6"/>
      </a:accent3>
      <a:accent4>
        <a:srgbClr val="627E8D"/>
      </a:accent4>
      <a:accent5>
        <a:srgbClr val="BDBCBD"/>
      </a:accent5>
      <a:accent6>
        <a:srgbClr val="6E4D11"/>
      </a:accent6>
      <a:hlink>
        <a:srgbClr val="383536"/>
      </a:hlink>
      <a:folHlink>
        <a:srgbClr val="0097A7"/>
      </a:folHlink>
    </a:clrScheme>
    <a:fontScheme name="Стандартная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rebristay_Dymk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Newsletter by Slidesgo</Template>
  <TotalTime>4231</TotalTime>
  <Words>1403</Words>
  <Application>Microsoft Office PowerPoint</Application>
  <PresentationFormat>Экран (4:3)</PresentationFormat>
  <Paragraphs>193</Paragraphs>
  <Slides>43</Slides>
  <Notes>2</Notes>
  <HiddenSlides>30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43</vt:i4>
      </vt:variant>
    </vt:vector>
  </HeadingPairs>
  <TitlesOfParts>
    <vt:vector size="58" baseType="lpstr">
      <vt:lpstr>Arial</vt:lpstr>
      <vt:lpstr>Calibri</vt:lpstr>
      <vt:lpstr>Fira Sans Extra Condensed Medium</vt:lpstr>
      <vt:lpstr>Hind Vadodara Light</vt:lpstr>
      <vt:lpstr>Hind Vadodara Medium</vt:lpstr>
      <vt:lpstr>Nunito Light</vt:lpstr>
      <vt:lpstr>Proxima Nova</vt:lpstr>
      <vt:lpstr>Proxima Nova Semibold</vt:lpstr>
      <vt:lpstr>Raleway</vt:lpstr>
      <vt:lpstr>Roboto Condensed Light</vt:lpstr>
      <vt:lpstr>Teko Light</vt:lpstr>
      <vt:lpstr>Times New Roman</vt:lpstr>
      <vt:lpstr>Science Fair Newsletter by Slidesgo</vt:lpstr>
      <vt:lpstr>SlidesGo Final Pages</vt:lpstr>
      <vt:lpstr>Serebristay_Dymka</vt:lpstr>
      <vt:lpstr>«Битва талантов»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   на      метапредметные умения.</vt:lpstr>
      <vt:lpstr>Презентация PowerPoint</vt:lpstr>
      <vt:lpstr>Задание для смыслового  чтения.</vt:lpstr>
      <vt:lpstr>I 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II раунд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Полякова С.В.</dc:creator>
  <cp:keywords>кубановедение игра</cp:keywords>
  <cp:lastModifiedBy>HP003</cp:lastModifiedBy>
  <cp:revision>317</cp:revision>
  <dcterms:created xsi:type="dcterms:W3CDTF">2007-10-23T11:59:52Z</dcterms:created>
  <dcterms:modified xsi:type="dcterms:W3CDTF">2022-12-14T14:52:19Z</dcterms:modified>
</cp:coreProperties>
</file>