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91" r:id="rId3"/>
    <p:sldId id="276" r:id="rId4"/>
    <p:sldId id="278" r:id="rId5"/>
    <p:sldId id="265" r:id="rId6"/>
    <p:sldId id="279" r:id="rId7"/>
    <p:sldId id="290" r:id="rId8"/>
    <p:sldId id="298" r:id="rId9"/>
    <p:sldId id="301" r:id="rId10"/>
    <p:sldId id="280" r:id="rId11"/>
    <p:sldId id="282" r:id="rId12"/>
    <p:sldId id="283" r:id="rId13"/>
    <p:sldId id="296" r:id="rId14"/>
    <p:sldId id="274" r:id="rId15"/>
    <p:sldId id="302" r:id="rId16"/>
    <p:sldId id="284" r:id="rId17"/>
    <p:sldId id="294" r:id="rId18"/>
    <p:sldId id="285" r:id="rId19"/>
    <p:sldId id="286" r:id="rId20"/>
    <p:sldId id="295" r:id="rId21"/>
    <p:sldId id="287" r:id="rId22"/>
    <p:sldId id="299" r:id="rId23"/>
    <p:sldId id="289" r:id="rId24"/>
    <p:sldId id="300" r:id="rId25"/>
    <p:sldId id="297" r:id="rId26"/>
    <p:sldId id="303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FF00"/>
    <a:srgbClr val="66FF33"/>
    <a:srgbClr val="FFCCFF"/>
    <a:srgbClr val="FF00FF"/>
    <a:srgbClr val="CC99FF"/>
    <a:srgbClr val="FF66FF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457" autoAdjust="0"/>
    <p:restoredTop sz="89698" autoAdjust="0"/>
  </p:normalViewPr>
  <p:slideViewPr>
    <p:cSldViewPr>
      <p:cViewPr>
        <p:scale>
          <a:sx n="90" d="100"/>
          <a:sy n="90" d="100"/>
        </p:scale>
        <p:origin x="-121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9A2-53E5-4DD1-A048-E751E6AE6D4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9110E-A17D-4E1B-BD41-A056E522B6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A977-3EF9-40E9-873B-0B039C6780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81B79CD-3126-43A6-9F27-1DEB50B4EB28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692937"/>
      </p:ext>
    </p:extLst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F59B-1B62-4AD2-92AB-A1DCA1D8977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F27F9-9C73-4CF8-B6EB-1562DF7203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BB6F1-94E9-40D0-BDF5-628C7A6DBF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C05E-2245-4D01-91B5-7759CAD71B5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D88BA-8A7C-474E-A367-877B7DD077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F766-15E2-41EA-A5B0-3642CFF3A8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E8C43-C0A9-4707-B536-D047C39079D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3AED-8E9C-4AB6-B81E-DD9BA5CCD0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03D4EB-54E4-409A-B88F-3795E695F1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ransition>
    <p:cover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строва, до которых вы дойдете вброд | Booking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701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44008" y="116632"/>
            <a:ext cx="4643470" cy="785818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УРОК-ИГРА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20688"/>
            <a:ext cx="7772400" cy="1470025"/>
          </a:xfrm>
        </p:spPr>
        <p:txBody>
          <a:bodyPr/>
          <a:lstStyle/>
          <a:p>
            <a:pPr marL="182880" indent="0">
              <a:buNone/>
            </a:pPr>
            <a:r>
              <a:rPr lang="ru-RU" sz="5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</a:rPr>
              <a:t>Путешествие по континенту ХИМИЯ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467483" y="4797152"/>
            <a:ext cx="363589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Учитель химии и биологии </a:t>
            </a:r>
          </a:p>
          <a:p>
            <a:pPr algn="ctr">
              <a:spcBef>
                <a:spcPct val="50000"/>
              </a:spcBef>
            </a:pP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Ренева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 О.А.</a:t>
            </a: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ЧОУ школа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“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ЛАДА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”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02" y="1600200"/>
            <a:ext cx="2886996" cy="2185988"/>
          </a:xfrm>
        </p:spPr>
      </p:pic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1571604" y="285728"/>
            <a:ext cx="6000792" cy="8572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Бухта Основных Понятий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1285860"/>
            <a:ext cx="7848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4">
                    <a:lumMod val="10000"/>
                  </a:schemeClr>
                </a:solidFill>
              </a:rPr>
              <a:t>1.На какие группы делятся все неорганические вещества?</a:t>
            </a:r>
          </a:p>
          <a:p>
            <a:r>
              <a:rPr lang="ru-RU" sz="3200" dirty="0" smtClean="0">
                <a:solidFill>
                  <a:schemeClr val="accent4">
                    <a:lumMod val="10000"/>
                  </a:schemeClr>
                </a:solidFill>
              </a:rPr>
              <a:t>2.Что называется оксидом, и на какие группы они делятся?</a:t>
            </a:r>
          </a:p>
          <a:p>
            <a:r>
              <a:rPr lang="ru-RU" sz="3200" dirty="0" smtClean="0">
                <a:solidFill>
                  <a:schemeClr val="accent4">
                    <a:lumMod val="10000"/>
                  </a:schemeClr>
                </a:solidFill>
              </a:rPr>
              <a:t>3.Какие вещества называются кислотами, и какие группы вы знаете?</a:t>
            </a:r>
          </a:p>
          <a:p>
            <a:r>
              <a:rPr lang="ru-RU" sz="3200" dirty="0" smtClean="0">
                <a:solidFill>
                  <a:schemeClr val="accent4">
                    <a:lumMod val="10000"/>
                  </a:schemeClr>
                </a:solidFill>
              </a:rPr>
              <a:t>4.Какие вещества называются основаниями, и на какие группы делятся основания?</a:t>
            </a:r>
          </a:p>
          <a:p>
            <a:r>
              <a:rPr lang="ru-RU" sz="3200" dirty="0" smtClean="0">
                <a:solidFill>
                  <a:schemeClr val="accent4">
                    <a:lumMod val="10000"/>
                  </a:schemeClr>
                </a:solidFill>
              </a:rPr>
              <a:t>5.Какие вещества называются солями?</a:t>
            </a:r>
            <a:endParaRPr lang="ru-RU" sz="32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169582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02" y="1600200"/>
            <a:ext cx="2886996" cy="2185988"/>
          </a:xfrm>
        </p:spPr>
      </p:pic>
      <p:sp>
        <p:nvSpPr>
          <p:cNvPr id="9" name="TextBox 8"/>
          <p:cNvSpPr txBox="1"/>
          <p:nvPr/>
        </p:nvSpPr>
        <p:spPr>
          <a:xfrm>
            <a:off x="214282" y="0"/>
            <a:ext cx="8571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Химический диктант:</a:t>
            </a:r>
          </a:p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1. Основания – </a:t>
            </a: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</a:rPr>
              <a:t>э</a:t>
            </a: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то сложные вещества, состоящие из атомов металла и гидроксильных групп.</a:t>
            </a:r>
            <a:r>
              <a:rPr lang="ru-RU" sz="2400" dirty="0" smtClean="0">
                <a:solidFill>
                  <a:srgbClr val="C00000"/>
                </a:solidFill>
              </a:rPr>
              <a:t>                          </a:t>
            </a:r>
            <a:endParaRPr lang="ru-RU" sz="2400" b="1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5643578"/>
            <a:ext cx="92155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10.  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sz="2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</a:rPr>
              <a:t>CO</a:t>
            </a:r>
            <a:r>
              <a:rPr lang="ru-RU" sz="28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</a:rPr>
              <a:t>  </a:t>
            </a:r>
            <a:r>
              <a:rPr lang="en-US" sz="2400" b="1" dirty="0" smtClean="0">
                <a:solidFill>
                  <a:schemeClr val="accent4">
                    <a:lumMod val="10000"/>
                  </a:schemeClr>
                </a:solidFill>
              </a:rPr>
              <a:t>- </a:t>
            </a: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это кислота.</a:t>
            </a: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43900" y="857232"/>
            <a:ext cx="641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Да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114298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2.  Кислоты – это сложные вещества, состоящие из двух элементов одним из которых является кислород.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072462" y="1571612"/>
            <a:ext cx="816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Нет</a:t>
            </a:r>
            <a:endParaRPr lang="ru-RU" sz="2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1857364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3.  Металл с валентностью 1,2 образует соединения, проявляющие основные свойства.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215338" y="2071678"/>
            <a:ext cx="641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Да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2571744"/>
            <a:ext cx="4989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4.  </a:t>
            </a:r>
            <a:r>
              <a:rPr lang="ru-RU" sz="2400" b="1" dirty="0" err="1" smtClean="0">
                <a:solidFill>
                  <a:schemeClr val="accent4">
                    <a:lumMod val="10000"/>
                  </a:schemeClr>
                </a:solidFill>
              </a:rPr>
              <a:t>Гидроксид</a:t>
            </a: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 натрия – щелочь.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857884" y="2500306"/>
            <a:ext cx="641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Да</a:t>
            </a:r>
            <a:endParaRPr lang="ru-RU" sz="28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14282" y="2928934"/>
            <a:ext cx="6009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5.  Оксид серы(</a:t>
            </a:r>
            <a:r>
              <a:rPr lang="en-US" sz="2400" b="1" dirty="0" smtClean="0">
                <a:solidFill>
                  <a:schemeClr val="accent4">
                    <a:lumMod val="10000"/>
                  </a:schemeClr>
                </a:solidFill>
              </a:rPr>
              <a:t>IV</a:t>
            </a: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) – кислотный оксид.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643702" y="2857496"/>
            <a:ext cx="641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Да</a:t>
            </a: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3357562"/>
            <a:ext cx="7215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6.  Оксид железа(</a:t>
            </a:r>
            <a:r>
              <a:rPr lang="en-US" sz="2400" b="1" dirty="0" smtClean="0">
                <a:solidFill>
                  <a:schemeClr val="accent4">
                    <a:lumMod val="10000"/>
                  </a:schemeClr>
                </a:solidFill>
              </a:rPr>
              <a:t>II</a:t>
            </a: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) – основный оксид.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286644" y="3357562"/>
            <a:ext cx="641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Да</a:t>
            </a:r>
            <a:endParaRPr lang="ru-RU" sz="28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14282" y="3786190"/>
            <a:ext cx="49089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7.  Фосфат меди – это кислота.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3786190"/>
            <a:ext cx="816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Нет</a:t>
            </a:r>
            <a:endParaRPr lang="ru-RU" sz="28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14282" y="4214818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8.  Соль – это сложное вещество, состоящее из атомов металла и кислотного остатка.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215338" y="4572008"/>
            <a:ext cx="641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Да</a:t>
            </a:r>
            <a:endParaRPr lang="ru-RU" sz="28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85720" y="4929198"/>
            <a:ext cx="8858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</a:rPr>
              <a:t>9.  Оксид – это сложное вещество, состоящее из двух элементов, один из которых водород.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858148" y="5286388"/>
            <a:ext cx="816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Нет</a:t>
            </a:r>
            <a:endParaRPr lang="ru-RU" sz="28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500694" y="5715016"/>
            <a:ext cx="641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25169582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02" y="1600200"/>
            <a:ext cx="2886996" cy="2185988"/>
          </a:xfrm>
        </p:spPr>
      </p:pic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1249235" y="194039"/>
            <a:ext cx="6715172" cy="8572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Море  Химических  Веществ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051295"/>
            <a:ext cx="864096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002060"/>
                </a:solidFill>
              </a:rPr>
              <a:t>BaO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CO,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err="1" smtClean="0">
                <a:solidFill>
                  <a:srgbClr val="002060"/>
                </a:solidFill>
              </a:rPr>
              <a:t>CaO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en-US" sz="4400" b="1" dirty="0" smtClean="0">
                <a:solidFill>
                  <a:srgbClr val="002060"/>
                </a:solidFill>
              </a:rPr>
              <a:t>HNO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err="1" smtClean="0">
                <a:solidFill>
                  <a:srgbClr val="002060"/>
                </a:solidFill>
              </a:rPr>
              <a:t>HCl</a:t>
            </a:r>
            <a:r>
              <a:rPr lang="en-US" sz="4400" b="1" dirty="0" smtClean="0">
                <a:solidFill>
                  <a:srgbClr val="002060"/>
                </a:solidFill>
              </a:rPr>
              <a:t>,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 H</a:t>
            </a:r>
            <a:r>
              <a:rPr lang="en-US" sz="44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400" b="1" dirty="0" smtClean="0">
                <a:solidFill>
                  <a:srgbClr val="002060"/>
                </a:solidFill>
              </a:rPr>
              <a:t>O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en-US" sz="4400" b="1" dirty="0" smtClean="0">
                <a:solidFill>
                  <a:srgbClr val="002060"/>
                </a:solidFill>
              </a:rPr>
              <a:t>Na</a:t>
            </a:r>
            <a:r>
              <a:rPr lang="en-US" sz="44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400" b="1" dirty="0" smtClean="0">
                <a:solidFill>
                  <a:srgbClr val="002060"/>
                </a:solidFill>
              </a:rPr>
              <a:t>SO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 4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H</a:t>
            </a:r>
            <a:r>
              <a:rPr lang="en-US" sz="44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400" b="1" dirty="0" smtClean="0">
                <a:solidFill>
                  <a:srgbClr val="002060"/>
                </a:solidFill>
              </a:rPr>
              <a:t>SO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BaCl</a:t>
            </a:r>
            <a:r>
              <a:rPr lang="en-US" sz="44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400" b="1" dirty="0" smtClean="0">
                <a:solidFill>
                  <a:srgbClr val="002060"/>
                </a:solidFill>
              </a:rPr>
              <a:t> 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en-US" sz="4400" b="1" dirty="0" smtClean="0">
                <a:solidFill>
                  <a:srgbClr val="002060"/>
                </a:solidFill>
              </a:rPr>
              <a:t>Ca(OH)</a:t>
            </a:r>
            <a:r>
              <a:rPr lang="en-US" sz="44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Al(OH)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Al(NO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400" b="1" dirty="0" smtClean="0">
                <a:solidFill>
                  <a:srgbClr val="002060"/>
                </a:solidFill>
              </a:rPr>
              <a:t>)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3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en-US" sz="4400" b="1" dirty="0" err="1" smtClean="0">
                <a:solidFill>
                  <a:srgbClr val="002060"/>
                </a:solidFill>
              </a:rPr>
              <a:t>MgO</a:t>
            </a:r>
            <a:r>
              <a:rPr lang="en-US" sz="4400" b="1" dirty="0" smtClean="0">
                <a:solidFill>
                  <a:srgbClr val="002060"/>
                </a:solidFill>
              </a:rPr>
              <a:t>,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 P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400" b="1" dirty="0" smtClean="0">
                <a:solidFill>
                  <a:srgbClr val="002060"/>
                </a:solidFill>
              </a:rPr>
              <a:t>O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5</a:t>
            </a:r>
            <a:r>
              <a:rPr lang="en-US" sz="4400" b="1" dirty="0" smtClean="0">
                <a:solidFill>
                  <a:srgbClr val="002060"/>
                </a:solidFill>
              </a:rPr>
              <a:t>,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 SO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400" b="1" dirty="0" smtClean="0">
                <a:solidFill>
                  <a:srgbClr val="002060"/>
                </a:solidFill>
              </a:rPr>
              <a:t> 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en-US" sz="4400" b="1" dirty="0" smtClean="0">
                <a:solidFill>
                  <a:srgbClr val="002060"/>
                </a:solidFill>
              </a:rPr>
              <a:t>Mg,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Al,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err="1" smtClean="0">
                <a:solidFill>
                  <a:srgbClr val="002060"/>
                </a:solidFill>
              </a:rPr>
              <a:t>Cl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Na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en-US" sz="4400" b="1" dirty="0" smtClean="0">
                <a:solidFill>
                  <a:srgbClr val="002060"/>
                </a:solidFill>
              </a:rPr>
              <a:t>P,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Fe,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 S,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Si</a:t>
            </a:r>
            <a:r>
              <a:rPr lang="ru-RU" sz="4400" b="1" dirty="0" smtClean="0">
                <a:solidFill>
                  <a:srgbClr val="002060"/>
                </a:solidFill>
              </a:rPr>
              <a:t>   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(подчеркните лишнее в цепочке)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169582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02" y="1600200"/>
            <a:ext cx="2886996" cy="2185988"/>
          </a:xfrm>
        </p:spPr>
      </p:pic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1285852" y="285728"/>
            <a:ext cx="6715172" cy="8572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Море  Химических  Веществ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1412776"/>
            <a:ext cx="7848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002060"/>
                </a:solidFill>
              </a:rPr>
              <a:t>BaO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i="1" u="sng" dirty="0" smtClean="0">
                <a:solidFill>
                  <a:srgbClr val="FF0000"/>
                </a:solidFill>
              </a:rPr>
              <a:t>CO</a:t>
            </a:r>
            <a:r>
              <a:rPr lang="en-US" sz="4400" b="1" dirty="0" smtClean="0">
                <a:solidFill>
                  <a:srgbClr val="002060"/>
                </a:solidFill>
              </a:rPr>
              <a:t>,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err="1" smtClean="0">
                <a:solidFill>
                  <a:srgbClr val="002060"/>
                </a:solidFill>
              </a:rPr>
              <a:t>CaO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en-US" sz="4400" b="1" dirty="0" smtClean="0">
                <a:solidFill>
                  <a:srgbClr val="002060"/>
                </a:solidFill>
              </a:rPr>
              <a:t>HNO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err="1" smtClean="0">
                <a:solidFill>
                  <a:srgbClr val="002060"/>
                </a:solidFill>
              </a:rPr>
              <a:t>HCl</a:t>
            </a:r>
            <a:r>
              <a:rPr lang="en-US" sz="4400" b="1" dirty="0" smtClean="0">
                <a:solidFill>
                  <a:srgbClr val="002060"/>
                </a:solidFill>
              </a:rPr>
              <a:t>,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i="1" u="sng" dirty="0" smtClean="0">
                <a:solidFill>
                  <a:srgbClr val="FF0000"/>
                </a:solidFill>
              </a:rPr>
              <a:t>H</a:t>
            </a:r>
            <a:r>
              <a:rPr lang="en-US" sz="4400" b="1" i="1" u="sng" baseline="-25000" dirty="0" smtClean="0">
                <a:solidFill>
                  <a:srgbClr val="FF0000"/>
                </a:solidFill>
              </a:rPr>
              <a:t>2</a:t>
            </a:r>
            <a:r>
              <a:rPr lang="en-US" sz="4400" b="1" i="1" u="sng" dirty="0" smtClean="0">
                <a:solidFill>
                  <a:srgbClr val="FF0000"/>
                </a:solidFill>
              </a:rPr>
              <a:t>O</a:t>
            </a:r>
            <a:endParaRPr lang="ru-RU" sz="4400" b="1" i="1" u="sng" dirty="0" smtClean="0">
              <a:solidFill>
                <a:srgbClr val="FF0000"/>
              </a:solidFill>
            </a:endParaRPr>
          </a:p>
          <a:p>
            <a:r>
              <a:rPr lang="en-US" sz="4400" b="1" dirty="0" smtClean="0">
                <a:solidFill>
                  <a:srgbClr val="002060"/>
                </a:solidFill>
              </a:rPr>
              <a:t>Na</a:t>
            </a:r>
            <a:r>
              <a:rPr lang="en-US" sz="44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400" b="1" dirty="0" smtClean="0">
                <a:solidFill>
                  <a:srgbClr val="002060"/>
                </a:solidFill>
              </a:rPr>
              <a:t>SO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 4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i="1" u="sng" dirty="0" smtClean="0">
                <a:solidFill>
                  <a:srgbClr val="FF0000"/>
                </a:solidFill>
              </a:rPr>
              <a:t>H</a:t>
            </a:r>
            <a:r>
              <a:rPr lang="en-US" sz="4400" b="1" i="1" u="sng" baseline="-25000" dirty="0" smtClean="0">
                <a:solidFill>
                  <a:srgbClr val="FF0000"/>
                </a:solidFill>
              </a:rPr>
              <a:t>2</a:t>
            </a:r>
            <a:r>
              <a:rPr lang="en-US" sz="4400" b="1" i="1" u="sng" dirty="0" smtClean="0">
                <a:solidFill>
                  <a:srgbClr val="FF0000"/>
                </a:solidFill>
              </a:rPr>
              <a:t>SO</a:t>
            </a:r>
            <a:r>
              <a:rPr lang="ru-RU" sz="4400" b="1" i="1" u="sng" baseline="-25000" dirty="0" smtClean="0">
                <a:solidFill>
                  <a:srgbClr val="FF0000"/>
                </a:solidFill>
              </a:rPr>
              <a:t>3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BaCl</a:t>
            </a:r>
            <a:r>
              <a:rPr lang="en-US" sz="44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400" b="1" dirty="0" smtClean="0">
                <a:solidFill>
                  <a:srgbClr val="002060"/>
                </a:solidFill>
              </a:rPr>
              <a:t> 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en-US" sz="4400" b="1" dirty="0" smtClean="0">
                <a:solidFill>
                  <a:srgbClr val="002060"/>
                </a:solidFill>
              </a:rPr>
              <a:t>Ca(OH)</a:t>
            </a:r>
            <a:r>
              <a:rPr lang="en-US" sz="44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Al(OH)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i="1" u="sng" dirty="0" smtClean="0">
                <a:solidFill>
                  <a:srgbClr val="FF0000"/>
                </a:solidFill>
              </a:rPr>
              <a:t>Al(NO</a:t>
            </a:r>
            <a:r>
              <a:rPr lang="ru-RU" sz="4400" b="1" i="1" u="sng" baseline="-25000" dirty="0" smtClean="0">
                <a:solidFill>
                  <a:srgbClr val="FF0000"/>
                </a:solidFill>
              </a:rPr>
              <a:t>3</a:t>
            </a:r>
            <a:r>
              <a:rPr lang="en-US" sz="4400" b="1" i="1" u="sng" dirty="0" smtClean="0">
                <a:solidFill>
                  <a:srgbClr val="FF0000"/>
                </a:solidFill>
              </a:rPr>
              <a:t>)</a:t>
            </a:r>
            <a:r>
              <a:rPr lang="ru-RU" sz="4400" b="1" i="1" u="sng" baseline="-25000" dirty="0" smtClean="0">
                <a:solidFill>
                  <a:srgbClr val="FF0000"/>
                </a:solidFill>
              </a:rPr>
              <a:t>3</a:t>
            </a:r>
            <a:endParaRPr lang="ru-RU" sz="4400" b="1" i="1" u="sng" dirty="0" smtClean="0">
              <a:solidFill>
                <a:srgbClr val="FF0000"/>
              </a:solidFill>
            </a:endParaRPr>
          </a:p>
          <a:p>
            <a:r>
              <a:rPr lang="en-US" sz="4400" b="1" i="1" u="sng" dirty="0" err="1" smtClean="0">
                <a:solidFill>
                  <a:srgbClr val="FF0000"/>
                </a:solidFill>
              </a:rPr>
              <a:t>MgO</a:t>
            </a:r>
            <a:r>
              <a:rPr lang="en-US" sz="4400" b="1" u="sng" dirty="0" smtClean="0">
                <a:solidFill>
                  <a:srgbClr val="002060"/>
                </a:solidFill>
              </a:rPr>
              <a:t>,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 P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400" b="1" dirty="0" smtClean="0">
                <a:solidFill>
                  <a:srgbClr val="002060"/>
                </a:solidFill>
              </a:rPr>
              <a:t>O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5</a:t>
            </a:r>
            <a:r>
              <a:rPr lang="en-US" sz="4400" b="1" dirty="0" smtClean="0">
                <a:solidFill>
                  <a:srgbClr val="002060"/>
                </a:solidFill>
              </a:rPr>
              <a:t>,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 SO</a:t>
            </a:r>
            <a:r>
              <a:rPr lang="ru-RU" sz="44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400" b="1" dirty="0" smtClean="0">
                <a:solidFill>
                  <a:srgbClr val="002060"/>
                </a:solidFill>
              </a:rPr>
              <a:t> 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en-US" sz="4400" b="1" dirty="0" smtClean="0">
                <a:solidFill>
                  <a:srgbClr val="002060"/>
                </a:solidFill>
              </a:rPr>
              <a:t>Mg,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Al,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i="1" u="sng" dirty="0" err="1" smtClean="0">
                <a:solidFill>
                  <a:srgbClr val="FF0000"/>
                </a:solidFill>
              </a:rPr>
              <a:t>Cl</a:t>
            </a:r>
            <a:r>
              <a:rPr lang="en-US" sz="4400" b="1" dirty="0" smtClean="0">
                <a:solidFill>
                  <a:srgbClr val="002060"/>
                </a:solidFill>
              </a:rPr>
              <a:t>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Na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en-US" sz="4400" b="1" dirty="0" smtClean="0">
                <a:solidFill>
                  <a:srgbClr val="002060"/>
                </a:solidFill>
              </a:rPr>
              <a:t>P,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i="1" u="sng" dirty="0" smtClean="0">
                <a:solidFill>
                  <a:srgbClr val="FF0000"/>
                </a:solidFill>
              </a:rPr>
              <a:t>Fe</a:t>
            </a:r>
            <a:r>
              <a:rPr lang="en-US" sz="4400" b="1" dirty="0" smtClean="0">
                <a:solidFill>
                  <a:srgbClr val="002060"/>
                </a:solidFill>
              </a:rPr>
              <a:t>,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 S, 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Si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169582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564357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Игра Крестики – нолики. </a:t>
            </a:r>
            <a:br>
              <a:rPr lang="ru-RU" sz="3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Найдите выигрышный путь веществ с неполярной ковалентной связью?</a:t>
            </a:r>
            <a:br>
              <a:rPr lang="ru-RU" sz="3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Найдите выигрышный путь веществ с полярной ковалентной связью?</a:t>
            </a:r>
            <a:br>
              <a:rPr lang="ru-RU" sz="3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Найдите выигрышный путь веществ с ионной связью?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1357290" y="357166"/>
            <a:ext cx="6357982" cy="8572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Рифы  Химических  Связей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703112174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8503" y="116632"/>
            <a:ext cx="42269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Крестики – нолики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414821"/>
              </p:ext>
            </p:extLst>
          </p:nvPr>
        </p:nvGraphicFramePr>
        <p:xfrm>
          <a:off x="467544" y="1052736"/>
          <a:ext cx="2664298" cy="18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8099"/>
                <a:gridCol w="888099"/>
                <a:gridCol w="444050"/>
                <a:gridCol w="444050"/>
              </a:tblGrid>
              <a:tr h="6108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0867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610867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Cl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253063"/>
              </p:ext>
            </p:extLst>
          </p:nvPr>
        </p:nvGraphicFramePr>
        <p:xfrm>
          <a:off x="3239849" y="2852936"/>
          <a:ext cx="2844318" cy="18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06"/>
                <a:gridCol w="948106"/>
                <a:gridCol w="948106"/>
              </a:tblGrid>
              <a:tr h="610867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chemeClr val="tx1"/>
                          </a:solidFill>
                        </a:rPr>
                        <a:t>HCl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6108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6108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660212"/>
              </p:ext>
            </p:extLst>
          </p:nvPr>
        </p:nvGraphicFramePr>
        <p:xfrm>
          <a:off x="5436095" y="4653136"/>
          <a:ext cx="3600402" cy="2088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134"/>
                <a:gridCol w="1200134"/>
                <a:gridCol w="1200134"/>
              </a:tblGrid>
              <a:tr h="696077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KBr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696077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solidFill>
                            <a:schemeClr val="tx1"/>
                          </a:solidFill>
                        </a:rPr>
                        <a:t>KCl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696077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CaCl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-1044624" y="350100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310815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02" y="1600200"/>
            <a:ext cx="2886996" cy="2185988"/>
          </a:xfrm>
        </p:spPr>
      </p:pic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1571604" y="285728"/>
            <a:ext cx="6000792" cy="8572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Канал Формул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16" y="1357298"/>
            <a:ext cx="842968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O</a:t>
            </a:r>
            <a:r>
              <a:rPr lang="en-US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KOH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err="1" smtClean="0">
                <a:solidFill>
                  <a:schemeClr val="accent4">
                    <a:lumMod val="10000"/>
                  </a:schemeClr>
                </a:solidFill>
              </a:rPr>
              <a:t>CaO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err="1" smtClean="0">
                <a:solidFill>
                  <a:schemeClr val="accent4">
                    <a:lumMod val="10000"/>
                  </a:schemeClr>
                </a:solidFill>
              </a:rPr>
              <a:t>HCl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sz="4800" b="1" dirty="0" err="1" smtClean="0">
                <a:solidFill>
                  <a:schemeClr val="accent4">
                    <a:lumMod val="10000"/>
                  </a:schemeClr>
                </a:solidFill>
              </a:rPr>
              <a:t>CaCO</a:t>
            </a:r>
            <a:r>
              <a:rPr lang="ru-RU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3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err="1" smtClean="0">
                <a:solidFill>
                  <a:schemeClr val="accent4">
                    <a:lumMod val="10000"/>
                  </a:schemeClr>
                </a:solidFill>
              </a:rPr>
              <a:t>NaCl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S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Cu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(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OH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HNO</a:t>
            </a:r>
            <a:r>
              <a:rPr lang="ru-RU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3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err="1" smtClean="0">
                <a:solidFill>
                  <a:schemeClr val="accent4">
                    <a:lumMod val="10000"/>
                  </a:schemeClr>
                </a:solidFill>
              </a:rPr>
              <a:t>NaOH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P</a:t>
            </a:r>
            <a:r>
              <a:rPr lang="en-US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O</a:t>
            </a:r>
            <a:r>
              <a:rPr lang="ru-RU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5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N</a:t>
            </a:r>
            <a:r>
              <a:rPr lang="en-US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CO</a:t>
            </a:r>
            <a:r>
              <a:rPr lang="ru-RU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3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Al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Li</a:t>
            </a:r>
            <a:r>
              <a:rPr lang="en-US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O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Al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(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OH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ru-RU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3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SO</a:t>
            </a:r>
            <a:r>
              <a:rPr lang="ru-RU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3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err="1" smtClean="0">
                <a:solidFill>
                  <a:schemeClr val="accent4">
                    <a:lumMod val="10000"/>
                  </a:schemeClr>
                </a:solidFill>
              </a:rPr>
              <a:t>NaNO</a:t>
            </a:r>
            <a:r>
              <a:rPr lang="ru-RU" sz="4800" b="1" baseline="-25000" dirty="0" smtClean="0">
                <a:solidFill>
                  <a:schemeClr val="accent4">
                    <a:lumMod val="10000"/>
                  </a:schemeClr>
                </a:solidFill>
              </a:rPr>
              <a:t>3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,  </a:t>
            </a:r>
            <a:r>
              <a:rPr lang="en-US" sz="4800" b="1" dirty="0" smtClean="0">
                <a:solidFill>
                  <a:schemeClr val="accent4">
                    <a:lumMod val="10000"/>
                  </a:schemeClr>
                </a:solidFill>
              </a:rPr>
              <a:t>Mg</a:t>
            </a:r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. </a:t>
            </a:r>
          </a:p>
          <a:p>
            <a:r>
              <a:rPr lang="ru-RU" sz="4800" b="1" dirty="0" smtClean="0">
                <a:solidFill>
                  <a:schemeClr val="accent4">
                    <a:lumMod val="10000"/>
                  </a:schemeClr>
                </a:solidFill>
              </a:rPr>
              <a:t> </a:t>
            </a:r>
          </a:p>
          <a:p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169582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02" y="1600200"/>
            <a:ext cx="2886996" cy="2185988"/>
          </a:xfrm>
        </p:spPr>
      </p:pic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1571604" y="285728"/>
            <a:ext cx="6000792" cy="8572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Канал Формул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19" y="1643050"/>
          <a:ext cx="8572560" cy="4643470"/>
        </p:xfrm>
        <a:graphic>
          <a:graphicData uri="http://schemas.openxmlformats.org/drawingml/2006/table">
            <a:tbl>
              <a:tblPr/>
              <a:tblGrid>
                <a:gridCol w="15716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925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9759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3917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7163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643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Простые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Металлы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Al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Mg</a:t>
                      </a:r>
                      <a:endParaRPr lang="ru-RU" sz="3200" dirty="0" smtClean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Неметал</a:t>
                      </a: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лы</a:t>
                      </a:r>
                      <a:endParaRPr lang="ru-RU" sz="2800" b="1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O</a:t>
                      </a:r>
                      <a:r>
                        <a:rPr lang="en-US" sz="3200" b="1" baseline="-250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ru-RU" sz="3200" b="1" baseline="-25000" dirty="0" smtClean="0">
                          <a:solidFill>
                            <a:srgbClr val="C00000"/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N</a:t>
                      </a:r>
                      <a:r>
                        <a:rPr lang="en-US" sz="3200" b="1" baseline="-250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sz="32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312" marR="60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Оксиды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Кислот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ные</a:t>
                      </a: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P</a:t>
                      </a:r>
                      <a:r>
                        <a:rPr lang="en-US" sz="3200" b="1" baseline="-250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O</a:t>
                      </a:r>
                      <a:r>
                        <a:rPr lang="ru-RU" sz="3200" b="1" baseline="-2500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,</a:t>
                      </a:r>
                      <a:endParaRPr lang="ru-RU" sz="3200" dirty="0" smtClean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SO</a:t>
                      </a:r>
                      <a:r>
                        <a:rPr lang="ru-RU" sz="3200" b="1" baseline="-2500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ные</a:t>
                      </a: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err="1" smtClean="0">
                          <a:solidFill>
                            <a:srgbClr val="C00000"/>
                          </a:solidFill>
                        </a:rPr>
                        <a:t>CaO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 Li</a:t>
                      </a:r>
                      <a:r>
                        <a:rPr lang="en-US" sz="3200" b="1" baseline="-250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O</a:t>
                      </a:r>
                      <a:endParaRPr lang="ru-RU" sz="32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312" marR="60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Основания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Щелочи</a:t>
                      </a:r>
                      <a:endParaRPr lang="ru-RU" sz="32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KOH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,</a:t>
                      </a:r>
                      <a:endParaRPr lang="ru-RU" sz="3200" dirty="0" smtClean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err="1" smtClean="0">
                          <a:solidFill>
                            <a:srgbClr val="C00000"/>
                          </a:solidFill>
                        </a:rPr>
                        <a:t>NaOH</a:t>
                      </a: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Нерастворимые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Cu 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(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OH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r>
                        <a:rPr lang="en-US" sz="3200" b="1" baseline="-250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Al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(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OH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r>
                        <a:rPr lang="ru-RU" sz="3200" b="1" baseline="-25000" dirty="0" smtClean="0">
                          <a:solidFill>
                            <a:srgbClr val="C00000"/>
                          </a:solidFill>
                        </a:rPr>
                        <a:t>3 </a:t>
                      </a:r>
                      <a:endParaRPr lang="ru-RU" sz="32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312" marR="60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Кислоты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Кислород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</a:t>
                      </a:r>
                      <a:r>
                        <a:rPr lang="ru-RU" sz="2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HNO</a:t>
                      </a:r>
                      <a:r>
                        <a:rPr lang="ru-RU" sz="3200" b="1" baseline="-2500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,</a:t>
                      </a:r>
                      <a:endParaRPr lang="ru-RU" sz="3200" dirty="0" smtClean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H</a:t>
                      </a:r>
                      <a:r>
                        <a:rPr lang="en-US" sz="3200" b="1" baseline="-250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CO</a:t>
                      </a:r>
                      <a:r>
                        <a:rPr lang="ru-RU" sz="3200" b="1" baseline="-2500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sz="3200" dirty="0" smtClean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Бескисло</a:t>
                      </a: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родные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err="1" smtClean="0">
                          <a:solidFill>
                            <a:srgbClr val="C00000"/>
                          </a:solidFill>
                        </a:rPr>
                        <a:t>HCl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ru-RU" sz="32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H</a:t>
                      </a:r>
                      <a:r>
                        <a:rPr lang="en-US" sz="3200" b="1" baseline="-250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S</a:t>
                      </a:r>
                      <a:endParaRPr lang="ru-RU" sz="32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312" marR="60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Соли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err="1" smtClean="0">
                          <a:solidFill>
                            <a:srgbClr val="C00000"/>
                          </a:solidFill>
                        </a:rPr>
                        <a:t>CaCO</a:t>
                      </a:r>
                      <a:r>
                        <a:rPr lang="ru-RU" sz="3200" b="1" baseline="-2500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3200" b="1" dirty="0" err="1" smtClean="0">
                          <a:solidFill>
                            <a:srgbClr val="C00000"/>
                          </a:solidFill>
                        </a:rPr>
                        <a:t>NaCl</a:t>
                      </a:r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b="1" dirty="0" err="1" smtClean="0">
                          <a:solidFill>
                            <a:srgbClr val="C00000"/>
                          </a:solidFill>
                        </a:rPr>
                        <a:t>NaNO</a:t>
                      </a:r>
                      <a:r>
                        <a:rPr lang="ru-RU" sz="3200" b="1" baseline="-2500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sz="32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312" marR="60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169582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1285852" y="285728"/>
            <a:ext cx="6814540" cy="114300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Река Химических Соединений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" name="Объект 3"/>
          <p:cNvSpPr>
            <a:spLocks noGrp="1"/>
          </p:cNvSpPr>
          <p:nvPr>
            <p:ph type="title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Как называется наименьшая химически неделимая частица?</a:t>
            </a:r>
            <a:b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Какое понятие необходимо использовать при составлении формул вещества?</a:t>
            </a:r>
            <a:b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  <a:t>Что такое степень окисления?</a:t>
            </a:r>
            <a:br>
              <a:rPr lang="ru-RU" sz="36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112174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1500166" y="357166"/>
            <a:ext cx="6000792" cy="8572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Река Химических Соединений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0" y="1214422"/>
            <a:ext cx="9144000" cy="5633819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Выполните задание: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 Составить формулы следующих веществ: оксид натрия, оксид серы(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), гидроксид магния, карбонат алюминия, хлорид магния, фосфат натрия.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 Написать формулы оснований и кислот, которые соответствуют данным оксидам: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8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sz="28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b="1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" lvl="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3.Какие оксиды соответствуют данным гидроксидам: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3112174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ndrew\Downloads\ostrov-dlya-vlyublennyx-neobitaemyj-ostrov-ka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64" y="-7806"/>
            <a:ext cx="10933785" cy="834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WordArt 7"/>
          <p:cNvSpPr>
            <a:spLocks noChangeArrowheads="1" noChangeShapeType="1" noTextEdit="1"/>
          </p:cNvSpPr>
          <p:nvPr/>
        </p:nvSpPr>
        <p:spPr bwMode="auto">
          <a:xfrm>
            <a:off x="4786314" y="428604"/>
            <a:ext cx="3571875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975" y="0"/>
            <a:ext cx="9133160" cy="3016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Цель: </a:t>
            </a:r>
          </a:p>
          <a:p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обобщить, систематизировать знания о </a:t>
            </a: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    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классификации, номенклатуре, строении веществ основных классов неорганических соединений,  подготовиться к контрольной работе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AutoShape 2" descr="Закат у моря - самый красивый пейзаж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Закат у моря - самый красивый пейзаж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Закат у моря - самый красивый пейзаж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1500166" y="357166"/>
            <a:ext cx="6000792" cy="8572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Река Химических Соединений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0" y="1340768"/>
            <a:ext cx="9144000" cy="5517232"/>
          </a:xfrm>
        </p:spPr>
        <p:txBody>
          <a:bodyPr/>
          <a:lstStyle/>
          <a:p>
            <a:pPr marL="45720" lvl="0" indent="0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" lvl="0" indent="0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sz="3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Al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(CO</a:t>
            </a:r>
            <a:r>
              <a:rPr lang="ru-RU" sz="3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MgCl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3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" lvl="0" indent="0">
              <a:buNone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2.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- H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4               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- Al(OH)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 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 – KOH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200" b="1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4  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" lvl="0" indent="0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- N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– SO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Fe(OH)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- Fe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Ba(OH)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BaO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3112174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" y="383"/>
            <a:ext cx="2886996" cy="2185988"/>
          </a:xfrm>
        </p:spPr>
      </p:pic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1357274" y="232610"/>
            <a:ext cx="6786610" cy="100013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Залив Расчетных Задач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7477" y="1265534"/>
            <a:ext cx="83164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Массовая доля белка в организме человека составляет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17% от массы его тела. В свою очередь, массовая доля азота в белке составляет 16%. Найдите массу азота в организме человека с массой 80 кг.</a:t>
            </a:r>
          </a:p>
          <a:p>
            <a:r>
              <a:rPr lang="ru-RU" sz="4400" b="1" dirty="0" smtClean="0">
                <a:solidFill>
                  <a:schemeClr val="accent4">
                    <a:lumMod val="10000"/>
                  </a:schemeClr>
                </a:solidFill>
              </a:rPr>
              <a:t> </a:t>
            </a:r>
          </a:p>
          <a:p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169582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1"/>
          <p:cNvSpPr>
            <a:spLocks noGrp="1"/>
          </p:cNvSpPr>
          <p:nvPr>
            <p:ph type="ctrTitle"/>
          </p:nvPr>
        </p:nvSpPr>
        <p:spPr>
          <a:xfrm>
            <a:off x="0" y="11112"/>
            <a:ext cx="9143999" cy="6586239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4400" dirty="0">
                <a:effectLst/>
                <a:latin typeface="Times New Roman" pitchFamily="18" charset="0"/>
                <a:cs typeface="Times New Roman" pitchFamily="18" charset="0"/>
              </a:rPr>
              <a:t>массу вещества и количество молекул, содержащихся в аммиаке(NH3) , объемом 2,8 л.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126359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ndrew\Downloads\ostrov-dlya-vlyublennyx-neobitaemyj-ostrov-ka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548664" cy="893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576" y="-531440"/>
            <a:ext cx="9133424" cy="4176464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«Химик требуется не такой, который лишь из одного чтения книг понял бы сию науку, но который собственным искусством в ней прилежно упражнялся».</a:t>
            </a:r>
            <a:br>
              <a:rPr lang="ru-RU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</a:br>
            <a:r>
              <a:rPr lang="ru-RU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</a:br>
            <a:r>
              <a:rPr lang="ru-RU" sz="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                       М</a:t>
            </a:r>
            <a:r>
              <a:rPr lang="ru-RU" sz="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Times New Roman" pitchFamily="18" charset="0"/>
              </a:rPr>
              <a:t>. В. Ломоносов</a:t>
            </a:r>
            <a:r>
              <a:rPr lang="ru-RU" sz="3800" dirty="0"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</a:rPr>
              <a:t/>
            </a:r>
            <a:br>
              <a:rPr lang="ru-RU" sz="3800" dirty="0"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</a:rPr>
            </a:br>
            <a:endParaRPr lang="ru-RU" sz="3800" b="1" dirty="0">
              <a:solidFill>
                <a:schemeClr val="bg1"/>
              </a:solidFill>
              <a:latin typeface="Verdana" pitchFamily="34" charset="0"/>
              <a:ea typeface="Verdana" pitchFamily="34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851" y="881336"/>
            <a:ext cx="9144000" cy="1395536"/>
          </a:xfrm>
        </p:spPr>
        <p:txBody>
          <a:bodyPr>
            <a:normAutofit/>
          </a:bodyPr>
          <a:lstStyle/>
          <a:p>
            <a:endParaRPr lang="ru-RU" sz="3600" dirty="0"/>
          </a:p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Было интересно</a:t>
            </a:r>
          </a:p>
          <a:p>
            <a:endParaRPr lang="ru-RU" sz="3000" dirty="0">
              <a:latin typeface="Verdana" pitchFamily="34" charset="0"/>
              <a:ea typeface="Verdana" pitchFamily="34" charset="0"/>
            </a:endParaRPr>
          </a:p>
          <a:p>
            <a:endParaRPr lang="ru-RU" sz="3000" dirty="0">
              <a:latin typeface="Verdana" pitchFamily="34" charset="0"/>
              <a:ea typeface="Verdana" pitchFamily="34" charset="0"/>
            </a:endParaRPr>
          </a:p>
          <a:p>
            <a:endParaRPr lang="ru-RU" sz="30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20397"/>
            <a:ext cx="9144000" cy="17931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18288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РЕФЛЕКСИЯ</a:t>
            </a:r>
          </a:p>
        </p:txBody>
      </p:sp>
      <p:pic>
        <p:nvPicPr>
          <p:cNvPr id="5122" name="Picture 2" descr="C:\Users\andrew\Downloads\pngwing.co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248" y="5397958"/>
            <a:ext cx="1335708" cy="133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ndrew\Downloads\pngwing.com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32472"/>
            <a:ext cx="1556205" cy="1433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ndrew\Downloads\pngwing.com (3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953" y="3997729"/>
            <a:ext cx="1256306" cy="136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ndrew\Downloads\pngwing.com (1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052736"/>
            <a:ext cx="1301204" cy="130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28184" y="2872146"/>
            <a:ext cx="26629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Я справился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4269130"/>
            <a:ext cx="28264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Было сложно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7619" y="5805264"/>
            <a:ext cx="27350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Было скучно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771603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20688"/>
            <a:ext cx="45720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Мы будем повторять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758920"/>
            <a:ext cx="2214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Еще раз..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996951"/>
            <a:ext cx="2214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Еще раз..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429224"/>
            <a:ext cx="4883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Еще много-много раз!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7" name="Владимир Высоцкий - Эх Раз, Еще Раз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116632" y="87286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169582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83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Спасибо за урок!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Картинки по запросу движущиеся смайлики скачать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03848" y="2924944"/>
            <a:ext cx="2679556" cy="157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9552002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drew\Downloads\1651083143_65-vsegda-pomnim-com-p-krasivii-parusnik-v-more-foto-74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-99393"/>
            <a:ext cx="10160001" cy="716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Muslim_Magomaev_O_more_mor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548680" y="1124744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drew\Downloads\1658733261_1-kartinkin-net-p-ostrov-serdtse-priroda-krasivo-foto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343810"/>
            <a:ext cx="9602413" cy="720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WordArt 7"/>
          <p:cNvSpPr>
            <a:spLocks noChangeArrowheads="1" noChangeShapeType="1" noTextEdit="1"/>
          </p:cNvSpPr>
          <p:nvPr/>
        </p:nvSpPr>
        <p:spPr bwMode="auto">
          <a:xfrm rot="20685743">
            <a:off x="375470" y="1794179"/>
            <a:ext cx="2371071" cy="100013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Бухта </a:t>
            </a:r>
          </a:p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Основных </a:t>
            </a:r>
          </a:p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Понятий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4" name="WordArt 7"/>
          <p:cNvSpPr>
            <a:spLocks noChangeArrowheads="1" noChangeShapeType="1" noTextEdit="1"/>
          </p:cNvSpPr>
          <p:nvPr/>
        </p:nvSpPr>
        <p:spPr bwMode="auto">
          <a:xfrm>
            <a:off x="0" y="3571876"/>
            <a:ext cx="2696927" cy="120822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Море </a:t>
            </a:r>
          </a:p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Химических</a:t>
            </a:r>
          </a:p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Веществ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WordArt 7"/>
          <p:cNvSpPr>
            <a:spLocks noChangeArrowheads="1" noChangeShapeType="1" noTextEdit="1"/>
          </p:cNvSpPr>
          <p:nvPr/>
        </p:nvSpPr>
        <p:spPr bwMode="auto">
          <a:xfrm rot="1241232">
            <a:off x="2112373" y="5031966"/>
            <a:ext cx="2722960" cy="100013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Рифы </a:t>
            </a:r>
          </a:p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Химических </a:t>
            </a:r>
          </a:p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Связей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 rot="20608837">
            <a:off x="5219501" y="5250669"/>
            <a:ext cx="2696927" cy="100013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1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Канал</a:t>
            </a:r>
          </a:p>
          <a:p>
            <a:pPr algn="ctr"/>
            <a:r>
              <a:rPr lang="ru-RU" sz="11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Формул</a:t>
            </a:r>
            <a:endParaRPr lang="ru-RU" sz="11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 rot="16200000">
            <a:off x="6413810" y="1859142"/>
            <a:ext cx="2696927" cy="100013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Река</a:t>
            </a:r>
          </a:p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Химических</a:t>
            </a:r>
          </a:p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Соединений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WordArt 7"/>
          <p:cNvSpPr>
            <a:spLocks noChangeArrowheads="1" noChangeShapeType="1" noTextEdit="1"/>
          </p:cNvSpPr>
          <p:nvPr/>
        </p:nvSpPr>
        <p:spPr bwMode="auto">
          <a:xfrm rot="2372706">
            <a:off x="6261490" y="1064873"/>
            <a:ext cx="2848958" cy="100013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 smtClean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 rot="20685743">
            <a:off x="2817042" y="539168"/>
            <a:ext cx="2774127" cy="128511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Залив </a:t>
            </a:r>
          </a:p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Расчетных</a:t>
            </a:r>
          </a:p>
          <a:p>
            <a:pPr algn="ctr"/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Задач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1500166" y="3000372"/>
            <a:ext cx="571504" cy="28575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7205164" y="4437113"/>
            <a:ext cx="206639" cy="48726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643042" y="5000636"/>
            <a:ext cx="642942" cy="57150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214810" y="5715016"/>
            <a:ext cx="857256" cy="7143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5724129" y="980730"/>
            <a:ext cx="1481035" cy="4386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3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0"/>
                            </p:stCondLst>
                            <p:childTnLst>
                              <p:par>
                                <p:cTn id="4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300"/>
                            </p:stCondLst>
                            <p:childTnLst>
                              <p:par>
                                <p:cTn id="47" presetID="4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8300"/>
                            </p:stCondLst>
                            <p:childTnLst>
                              <p:par>
                                <p:cTn id="5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794" b="34673"/>
          <a:stretch>
            <a:fillRect/>
          </a:stretch>
        </p:blipFill>
        <p:spPr>
          <a:xfrm>
            <a:off x="-2" y="0"/>
            <a:ext cx="9144002" cy="68580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857232"/>
            <a:ext cx="44291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1.Инициалы Менделеева?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РАЗМИНКА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928670"/>
            <a:ext cx="898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Д.И.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500702"/>
            <a:ext cx="8858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8.Кариесу даст отпор вместе с пастой храбрый…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357298"/>
            <a:ext cx="54274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2.Чем дышит все живое на Земле?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1357298"/>
            <a:ext cx="24114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Кислородом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857364"/>
            <a:ext cx="66748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3.О каком камне мечтает любая женщина?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32845" y="1857364"/>
            <a:ext cx="21111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Об Алмазе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2357430"/>
            <a:ext cx="4741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4.Химическая формула воды?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2285992"/>
            <a:ext cx="856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</a:rPr>
              <a:t>O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2857496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5.В честь какой страны назван химический элемент Рутений?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388" y="3214686"/>
            <a:ext cx="1472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России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3786190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6.Ковкость – свойство металлов или неметаллов?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29454" y="4214818"/>
            <a:ext cx="19480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Металлов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4500570"/>
            <a:ext cx="84296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8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7.Какой единственный жидкий при обычных условиях металл используют в градусниках?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572396" y="4786322"/>
            <a:ext cx="1211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Ртуть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715272" y="5500702"/>
            <a:ext cx="1101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Фтор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71777717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84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5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2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ndrew\Downloads\1651083143_65-vsegda-pomnim-com-p-krasivii-parusnik-v-more-foto-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5246" y="-387425"/>
            <a:ext cx="10313830" cy="727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6" y="357166"/>
          <a:ext cx="7929621" cy="5572160"/>
        </p:xfrm>
        <a:graphic>
          <a:graphicData uri="http://schemas.openxmlformats.org/drawingml/2006/table">
            <a:tbl>
              <a:tblPr/>
              <a:tblGrid>
                <a:gridCol w="8810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60644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ln w="38100">
                          <a:solidFill>
                            <a:schemeClr val="tx1"/>
                          </a:solidFill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64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64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64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64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064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379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89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064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ln>
                          <a:solidFill>
                            <a:schemeClr val="tx2">
                              <a:lumMod val="10000"/>
                            </a:schemeClr>
                          </a:solidFill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ln>
                          <a:solidFill>
                            <a:schemeClr val="tx2">
                              <a:lumMod val="10000"/>
                            </a:schemeClr>
                          </a:solidFill>
                        </a:ln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ndrew\Downloads\1651083143_65-vsegda-pomnim-com-p-krasivii-parusnik-v-more-foto-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5246" y="-387424"/>
            <a:ext cx="10313830" cy="727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6" y="357166"/>
          <a:ext cx="7929621" cy="5572160"/>
        </p:xfrm>
        <a:graphic>
          <a:graphicData uri="http://schemas.openxmlformats.org/drawingml/2006/table">
            <a:tbl>
              <a:tblPr/>
              <a:tblGrid>
                <a:gridCol w="8810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8106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6064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64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64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6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Ю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6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06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379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891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064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2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805840"/>
              </p:ext>
            </p:extLst>
          </p:nvPr>
        </p:nvGraphicFramePr>
        <p:xfrm>
          <a:off x="486002" y="914225"/>
          <a:ext cx="8334470" cy="14346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7497">
                  <a:extLst>
                    <a:ext uri="{9D8B030D-6E8A-4147-A177-3AD203B41FA5}">
                      <a16:colId xmlns="" xmlns:a16="http://schemas.microsoft.com/office/drawing/2014/main" val="2648986118"/>
                    </a:ext>
                  </a:extLst>
                </a:gridCol>
                <a:gridCol w="1792797">
                  <a:extLst>
                    <a:ext uri="{9D8B030D-6E8A-4147-A177-3AD203B41FA5}">
                      <a16:colId xmlns="" xmlns:a16="http://schemas.microsoft.com/office/drawing/2014/main" val="1661164769"/>
                    </a:ext>
                  </a:extLst>
                </a:gridCol>
                <a:gridCol w="2166297">
                  <a:extLst>
                    <a:ext uri="{9D8B030D-6E8A-4147-A177-3AD203B41FA5}">
                      <a16:colId xmlns="" xmlns:a16="http://schemas.microsoft.com/office/drawing/2014/main" val="1139989291"/>
                    </a:ext>
                  </a:extLst>
                </a:gridCol>
                <a:gridCol w="2507879">
                  <a:extLst>
                    <a:ext uri="{9D8B030D-6E8A-4147-A177-3AD203B41FA5}">
                      <a16:colId xmlns="" xmlns:a16="http://schemas.microsoft.com/office/drawing/2014/main" val="3401505840"/>
                    </a:ext>
                  </a:extLst>
                </a:gridCol>
              </a:tblGrid>
              <a:tr h="477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Кислоты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Основания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Соли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4193488017"/>
                  </a:ext>
                </a:extLst>
              </a:tr>
              <a:tr h="4662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4195439661"/>
                  </a:ext>
                </a:extLst>
              </a:tr>
              <a:tr h="4905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852007472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504" y="2550095"/>
            <a:ext cx="88034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kumimoji="0" lang="ru-RU" altLang="ru-RU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kumimoji="0" lang="ru-RU" altLang="ru-RU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</a:t>
            </a:r>
            <a:r>
              <a:rPr kumimoji="0" lang="ru-RU" altLang="ru-RU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kumimoji="0" lang="ru-RU" altLang="ru-RU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СгО</a:t>
            </a:r>
            <a:r>
              <a:rPr kumimoji="0" lang="ru-RU" altLang="ru-RU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</a:t>
            </a:r>
            <a:r>
              <a:rPr kumimoji="0" lang="en-US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r>
              <a:rPr kumimoji="0" lang="ru-RU" altLang="ru-RU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М</a:t>
            </a:r>
            <a:r>
              <a:rPr kumimoji="0" lang="en-US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О, </a:t>
            </a:r>
            <a:r>
              <a:rPr kumimoji="0" lang="en-US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NaN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kumimoji="0" lang="ru-RU" altLang="ru-RU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КОН, </a:t>
            </a:r>
            <a:r>
              <a:rPr kumimoji="0" lang="en-US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kumimoji="0" lang="en-US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kumimoji="0" lang="ru-RU" altLang="ru-RU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66407" y="27268"/>
            <a:ext cx="40641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ТАМОЖНЯ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222545"/>
              </p:ext>
            </p:extLst>
          </p:nvPr>
        </p:nvGraphicFramePr>
        <p:xfrm>
          <a:off x="2" y="4509120"/>
          <a:ext cx="9126014" cy="8507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3935"/>
                <a:gridCol w="1035711"/>
                <a:gridCol w="1347896"/>
                <a:gridCol w="1087130"/>
                <a:gridCol w="864317"/>
                <a:gridCol w="1349118"/>
                <a:gridCol w="1349118"/>
                <a:gridCol w="948789"/>
              </a:tblGrid>
              <a:tr h="85076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1400" dirty="0">
                          <a:effectLst/>
                        </a:rPr>
                        <a:t>   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913611"/>
              </p:ext>
            </p:extLst>
          </p:nvPr>
        </p:nvGraphicFramePr>
        <p:xfrm>
          <a:off x="0" y="5301208"/>
          <a:ext cx="9144001" cy="792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2642"/>
                <a:gridCol w="1142642"/>
                <a:gridCol w="1142642"/>
                <a:gridCol w="1142642"/>
                <a:gridCol w="1142642"/>
                <a:gridCol w="1143597"/>
                <a:gridCol w="1143597"/>
                <a:gridCol w="1143597"/>
              </a:tblGrid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370043"/>
              </p:ext>
            </p:extLst>
          </p:nvPr>
        </p:nvGraphicFramePr>
        <p:xfrm>
          <a:off x="-17984" y="6021288"/>
          <a:ext cx="9144000" cy="864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3841"/>
                <a:gridCol w="1523841"/>
                <a:gridCol w="1523841"/>
                <a:gridCol w="1523841"/>
                <a:gridCol w="1523841"/>
                <a:gridCol w="1524795"/>
              </a:tblGrid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3196426"/>
            <a:ext cx="9161984" cy="12926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14675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1.Частица простого или сложного вещества, обладающая его основными химическими свойствами. </a:t>
            </a:r>
            <a:endParaRPr kumimoji="0" lang="ru-RU" sz="1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14675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2..Сложные вещества, состоящие из двух элементов.</a:t>
            </a:r>
            <a:endParaRPr kumimoji="0" lang="ru-RU" sz="1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14675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3.Растворимые в воде основания.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805840"/>
              </p:ext>
            </p:extLst>
          </p:nvPr>
        </p:nvGraphicFramePr>
        <p:xfrm>
          <a:off x="531235" y="950598"/>
          <a:ext cx="8334470" cy="14346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7497">
                  <a:extLst>
                    <a:ext uri="{9D8B030D-6E8A-4147-A177-3AD203B41FA5}">
                      <a16:colId xmlns="" xmlns:a16="http://schemas.microsoft.com/office/drawing/2014/main" val="2648986118"/>
                    </a:ext>
                  </a:extLst>
                </a:gridCol>
                <a:gridCol w="1792797">
                  <a:extLst>
                    <a:ext uri="{9D8B030D-6E8A-4147-A177-3AD203B41FA5}">
                      <a16:colId xmlns="" xmlns:a16="http://schemas.microsoft.com/office/drawing/2014/main" val="1661164769"/>
                    </a:ext>
                  </a:extLst>
                </a:gridCol>
                <a:gridCol w="2166297">
                  <a:extLst>
                    <a:ext uri="{9D8B030D-6E8A-4147-A177-3AD203B41FA5}">
                      <a16:colId xmlns="" xmlns:a16="http://schemas.microsoft.com/office/drawing/2014/main" val="1139989291"/>
                    </a:ext>
                  </a:extLst>
                </a:gridCol>
                <a:gridCol w="2507879">
                  <a:extLst>
                    <a:ext uri="{9D8B030D-6E8A-4147-A177-3AD203B41FA5}">
                      <a16:colId xmlns="" xmlns:a16="http://schemas.microsoft.com/office/drawing/2014/main" val="3401505840"/>
                    </a:ext>
                  </a:extLst>
                </a:gridCol>
              </a:tblGrid>
              <a:tr h="477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Кислоты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Основания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Соли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4193488017"/>
                  </a:ext>
                </a:extLst>
              </a:tr>
              <a:tr h="4662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4195439661"/>
                  </a:ext>
                </a:extLst>
              </a:tr>
              <a:tr h="4905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="" xmlns:a16="http://schemas.microsoft.com/office/drawing/2014/main" val="852007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955510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539766"/>
              </p:ext>
            </p:extLst>
          </p:nvPr>
        </p:nvGraphicFramePr>
        <p:xfrm>
          <a:off x="251520" y="980728"/>
          <a:ext cx="8334470" cy="16844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7497"/>
                <a:gridCol w="1792797"/>
                <a:gridCol w="2166297"/>
                <a:gridCol w="2507879"/>
              </a:tblGrid>
              <a:tr h="4777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Кислоты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Основания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Соли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4662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СгО</a:t>
                      </a:r>
                      <a:r>
                        <a:rPr kumimoji="0" lang="ru-RU" altLang="ru-RU" sz="2400" b="1" i="0" u="none" strike="noStrike" kern="1200" cap="none" spc="0" normalizeH="0" baseline="-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kumimoji="0" lang="ru-RU" altLang="ru-RU" sz="2400" b="1" i="0" u="none" strike="noStrike" kern="1200" cap="none" spc="0" normalizeH="0" baseline="-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en-US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kumimoji="0" lang="ru-RU" altLang="ru-RU" sz="2400" b="1" i="0" u="none" strike="noStrike" kern="1200" cap="none" spc="0" normalizeH="0" baseline="-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kumimoji="0" lang="en-US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kumimoji="0" lang="ru-RU" altLang="ru-RU" sz="2400" b="1" i="0" u="none" strike="noStrike" kern="1200" cap="none" spc="0" normalizeH="0" baseline="-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en-US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kumimoji="0" lang="ru-RU" altLang="ru-RU" sz="2400" b="1" i="0" u="none" strike="noStrike" kern="1200" cap="none" spc="0" normalizeH="0" baseline="-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4905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kumimoji="0" lang="en-US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kumimoji="0" lang="en-US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kumimoji="0" lang="ru-RU" altLang="ru-RU" sz="2400" b="1" i="0" u="none" strike="noStrike" kern="1200" cap="none" spc="0" normalizeH="0" baseline="-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 smtClean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kumimoji="0" lang="en-US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en-US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ru-RU" altLang="ru-RU" sz="2400" b="1" i="0" u="none" strike="noStrike" kern="1200" cap="none" spc="0" normalizeH="0" baseline="-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kumimoji="0" lang="en-US" altLang="ru-RU" sz="2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NaN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kumimoji="0" lang="ru-RU" altLang="ru-RU" sz="2400" b="1" i="0" u="none" strike="noStrike" kern="1200" cap="none" spc="0" normalizeH="0" baseline="-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39937" y="-22608"/>
            <a:ext cx="40641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spc="300" dirty="0">
                <a:ln w="11430" cmpd="sng">
                  <a:solidFill>
                    <a:srgbClr val="4E67C8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E67C8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E67C8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E67C8">
                      <a:satMod val="220000"/>
                      <a:alpha val="35000"/>
                    </a:srgbClr>
                  </a:glow>
                </a:effectLst>
              </a:rPr>
              <a:t>ТАМОЖНЯ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732571"/>
              </p:ext>
            </p:extLst>
          </p:nvPr>
        </p:nvGraphicFramePr>
        <p:xfrm>
          <a:off x="125760" y="3356992"/>
          <a:ext cx="8892479" cy="11521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4662"/>
                <a:gridCol w="1099330"/>
                <a:gridCol w="1080120"/>
                <a:gridCol w="1061864"/>
                <a:gridCol w="1152128"/>
                <a:gridCol w="1145271"/>
                <a:gridCol w="1314594"/>
                <a:gridCol w="924510"/>
              </a:tblGrid>
              <a:tr h="115212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473834"/>
              </p:ext>
            </p:extLst>
          </p:nvPr>
        </p:nvGraphicFramePr>
        <p:xfrm>
          <a:off x="4079" y="4581128"/>
          <a:ext cx="9144001" cy="1008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2642"/>
                <a:gridCol w="1142642"/>
                <a:gridCol w="1142642"/>
                <a:gridCol w="1212003"/>
                <a:gridCol w="1073281"/>
                <a:gridCol w="1143597"/>
                <a:gridCol w="1143597"/>
                <a:gridCol w="1143597"/>
              </a:tblGrid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114675" algn="l"/>
                        </a:tabLs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157483"/>
              </p:ext>
            </p:extLst>
          </p:nvPr>
        </p:nvGraphicFramePr>
        <p:xfrm>
          <a:off x="7459" y="5733256"/>
          <a:ext cx="9144000" cy="975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3841"/>
                <a:gridCol w="1523841"/>
                <a:gridCol w="1523841"/>
                <a:gridCol w="1523841"/>
                <a:gridCol w="1523841"/>
                <a:gridCol w="1524795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</a:t>
                      </a:r>
                      <a:endParaRPr lang="ru-RU" sz="3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547019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1316</TotalTime>
  <Words>949</Words>
  <Application>Microsoft Office PowerPoint</Application>
  <PresentationFormat>Экран (4:3)</PresentationFormat>
  <Paragraphs>322</Paragraphs>
  <Slides>26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Путешествие по континенту ХИМИЯ.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Крестики – нолики.  1. Найдите выигрышный путь веществ с неполярной ковалентной связью? 2. Найдите выигрышный путь веществ с полярной ковалентной связью? 3. Найдите выигрышный путь веществ с ионной связью?  </vt:lpstr>
      <vt:lpstr>Презентация PowerPoint</vt:lpstr>
      <vt:lpstr>Презентация PowerPoint</vt:lpstr>
      <vt:lpstr>Презентация PowerPoint</vt:lpstr>
      <vt:lpstr>Как называется наименьшая химически неделимая частица? Какое понятие необходимо использовать при составлении формул вещества? Что такое степень окисления? </vt:lpstr>
      <vt:lpstr>Презентация PowerPoint</vt:lpstr>
      <vt:lpstr>Презентация PowerPoint</vt:lpstr>
      <vt:lpstr>Презентация PowerPoint</vt:lpstr>
      <vt:lpstr>  Найдите массу вещества и количество молекул, содержащихся в аммиаке(NH3) , объемом 2,8 л. </vt:lpstr>
      <vt:lpstr>  «Химик требуется не такой, который лишь из одного чтения книг понял бы сию науку, но который собственным искусством в ней прилежно упражнялся».                         М. В. Ломоносов </vt:lpstr>
      <vt:lpstr>РЕФЛЕКСИЯ</vt:lpstr>
      <vt:lpstr>Презентация PowerPoint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Мария</dc:creator>
  <cp:lastModifiedBy>Windows User</cp:lastModifiedBy>
  <cp:revision>99</cp:revision>
  <cp:lastPrinted>1601-01-01T00:00:00Z</cp:lastPrinted>
  <dcterms:created xsi:type="dcterms:W3CDTF">1601-01-01T00:00:00Z</dcterms:created>
  <dcterms:modified xsi:type="dcterms:W3CDTF">2023-02-03T04:32:44Z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