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9" r:id="rId3"/>
    <p:sldId id="264" r:id="rId4"/>
    <p:sldId id="265" r:id="rId5"/>
    <p:sldId id="267" r:id="rId6"/>
    <p:sldId id="266" r:id="rId7"/>
    <p:sldId id="269" r:id="rId8"/>
    <p:sldId id="268" r:id="rId9"/>
    <p:sldId id="298" r:id="rId10"/>
    <p:sldId id="299" r:id="rId11"/>
    <p:sldId id="300" r:id="rId12"/>
    <p:sldId id="301" r:id="rId13"/>
    <p:sldId id="302" r:id="rId14"/>
    <p:sldId id="303" r:id="rId15"/>
    <p:sldId id="285" r:id="rId16"/>
    <p:sldId id="287" r:id="rId17"/>
    <p:sldId id="284" r:id="rId18"/>
    <p:sldId id="296" r:id="rId19"/>
    <p:sldId id="288" r:id="rId20"/>
    <p:sldId id="286" r:id="rId21"/>
    <p:sldId id="290" r:id="rId22"/>
    <p:sldId id="293" r:id="rId23"/>
    <p:sldId id="292" r:id="rId24"/>
    <p:sldId id="291" r:id="rId25"/>
    <p:sldId id="294" r:id="rId26"/>
    <p:sldId id="295" r:id="rId27"/>
    <p:sldId id="279" r:id="rId28"/>
    <p:sldId id="277" r:id="rId29"/>
    <p:sldId id="283" r:id="rId30"/>
    <p:sldId id="280" r:id="rId31"/>
    <p:sldId id="289" r:id="rId32"/>
    <p:sldId id="278" r:id="rId33"/>
    <p:sldId id="260" r:id="rId34"/>
    <p:sldId id="271" r:id="rId35"/>
    <p:sldId id="272" r:id="rId36"/>
    <p:sldId id="273" r:id="rId37"/>
    <p:sldId id="274" r:id="rId38"/>
    <p:sldId id="275" r:id="rId39"/>
    <p:sldId id="282" r:id="rId40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C732F"/>
    <a:srgbClr val="33CC33"/>
    <a:srgbClr val="0000FF"/>
    <a:srgbClr val="7CD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82" y="270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1C2C9-2D93-4FDF-803C-492186009CD9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685800"/>
            <a:ext cx="5400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DA81A-8E27-4FA7-8346-C9C67A7F13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95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1" y="2130426"/>
            <a:ext cx="91811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3" y="3886200"/>
            <a:ext cx="75609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0801350" cy="6858000"/>
          </a:xfrm>
          <a:prstGeom prst="frame">
            <a:avLst>
              <a:gd name="adj1" fmla="val 3088"/>
            </a:avLst>
          </a:prstGeom>
          <a:blipFill dpi="0" rotWithShape="1">
            <a:blip r:embed="rId13" cstate="email"/>
            <a:srcRect/>
            <a:stretch>
              <a:fillRect/>
            </a:stretch>
          </a:blipFill>
          <a:ln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33" y="6534527"/>
            <a:ext cx="1527189" cy="4948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2.xml"/><Relationship Id="rId18" Type="http://schemas.openxmlformats.org/officeDocument/2006/relationships/slide" Target="slide28.xml"/><Relationship Id="rId26" Type="http://schemas.openxmlformats.org/officeDocument/2006/relationships/slide" Target="slide37.xml"/><Relationship Id="rId21" Type="http://schemas.openxmlformats.org/officeDocument/2006/relationships/slide" Target="slide31.xml"/><Relationship Id="rId34" Type="http://schemas.openxmlformats.org/officeDocument/2006/relationships/slide" Target="slide20.xml"/><Relationship Id="rId7" Type="http://schemas.openxmlformats.org/officeDocument/2006/relationships/slide" Target="slide15.xml"/><Relationship Id="rId12" Type="http://schemas.openxmlformats.org/officeDocument/2006/relationships/slide" Target="slide21.xml"/><Relationship Id="rId17" Type="http://schemas.openxmlformats.org/officeDocument/2006/relationships/slide" Target="slide27.xml"/><Relationship Id="rId25" Type="http://schemas.openxmlformats.org/officeDocument/2006/relationships/slide" Target="slide36.xml"/><Relationship Id="rId33" Type="http://schemas.openxmlformats.org/officeDocument/2006/relationships/slide" Target="slide14.xml"/><Relationship Id="rId38" Type="http://schemas.openxmlformats.org/officeDocument/2006/relationships/slide" Target="slide8.xml"/><Relationship Id="rId2" Type="http://schemas.openxmlformats.org/officeDocument/2006/relationships/slide" Target="slide9.xml"/><Relationship Id="rId16" Type="http://schemas.openxmlformats.org/officeDocument/2006/relationships/slide" Target="slide25.xml"/><Relationship Id="rId20" Type="http://schemas.openxmlformats.org/officeDocument/2006/relationships/slide" Target="slide30.xml"/><Relationship Id="rId29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slide" Target="slide19.xml"/><Relationship Id="rId24" Type="http://schemas.openxmlformats.org/officeDocument/2006/relationships/slide" Target="slide35.xml"/><Relationship Id="rId32" Type="http://schemas.openxmlformats.org/officeDocument/2006/relationships/slide" Target="slide7.xml"/><Relationship Id="rId37" Type="http://schemas.openxmlformats.org/officeDocument/2006/relationships/slide" Target="slide38.xml"/><Relationship Id="rId5" Type="http://schemas.openxmlformats.org/officeDocument/2006/relationships/slide" Target="slide12.xml"/><Relationship Id="rId15" Type="http://schemas.openxmlformats.org/officeDocument/2006/relationships/slide" Target="slide24.xml"/><Relationship Id="rId23" Type="http://schemas.openxmlformats.org/officeDocument/2006/relationships/slide" Target="slide34.xml"/><Relationship Id="rId28" Type="http://schemas.openxmlformats.org/officeDocument/2006/relationships/slide" Target="slide3.xml"/><Relationship Id="rId36" Type="http://schemas.openxmlformats.org/officeDocument/2006/relationships/slide" Target="slide32.xml"/><Relationship Id="rId10" Type="http://schemas.openxmlformats.org/officeDocument/2006/relationships/slide" Target="slide18.xml"/><Relationship Id="rId19" Type="http://schemas.openxmlformats.org/officeDocument/2006/relationships/slide" Target="slide29.xml"/><Relationship Id="rId31" Type="http://schemas.openxmlformats.org/officeDocument/2006/relationships/slide" Target="slide6.xml"/><Relationship Id="rId4" Type="http://schemas.openxmlformats.org/officeDocument/2006/relationships/slide" Target="slide11.xml"/><Relationship Id="rId9" Type="http://schemas.openxmlformats.org/officeDocument/2006/relationships/slide" Target="slide17.xml"/><Relationship Id="rId14" Type="http://schemas.openxmlformats.org/officeDocument/2006/relationships/slide" Target="slide23.xml"/><Relationship Id="rId22" Type="http://schemas.openxmlformats.org/officeDocument/2006/relationships/slide" Target="slide33.xml"/><Relationship Id="rId27" Type="http://schemas.openxmlformats.org/officeDocument/2006/relationships/image" Target="../media/image12.png"/><Relationship Id="rId30" Type="http://schemas.openxmlformats.org/officeDocument/2006/relationships/slide" Target="slide5.xml"/><Relationship Id="rId35" Type="http://schemas.openxmlformats.org/officeDocument/2006/relationships/slide" Target="slide26.xml"/><Relationship Id="rId8" Type="http://schemas.openxmlformats.org/officeDocument/2006/relationships/slide" Target="slide16.xml"/><Relationship Id="rId3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pn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pn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slide" Target="slide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pn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5.jpe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slide" Target="slide2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2.png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8.jpe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2.png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slide" Target="slide2.xml"/><Relationship Id="rId4" Type="http://schemas.openxmlformats.org/officeDocument/2006/relationships/image" Target="../media/image57.jpeg"/></Relationships>
</file>

<file path=ppt/slides/_rels/slide39.xml.rels><?xml version="1.0" encoding="UTF-8" standalone="yes"?>
<Relationships xmlns="http://schemas.openxmlformats.org/package/2006/relationships"><Relationship Id="rId13" Type="http://schemas.openxmlformats.org/officeDocument/2006/relationships/hyperlink" Target="https://otvet.imgsmail.ru/download/f4beda4df3882e1dcb8dafa9be4d3674_i-141.jpg" TargetMode="External"/><Relationship Id="rId18" Type="http://schemas.openxmlformats.org/officeDocument/2006/relationships/hyperlink" Target="https://primechaniya.ru/assets/cache/images/2015_god/aprel/03-04-15/800x429-2.a6d.jpg" TargetMode="External"/><Relationship Id="rId26" Type="http://schemas.openxmlformats.org/officeDocument/2006/relationships/hyperlink" Target="http://www.playcast.ru/uploads/2015/03/18/12702407.png" TargetMode="External"/><Relationship Id="rId21" Type="http://schemas.openxmlformats.org/officeDocument/2006/relationships/hyperlink" Target="https://www.warvar.ru/published/publicdata/U50147WARVAR/attachments/SC/products_pictures/208313_ts.jpg" TargetMode="External"/><Relationship Id="rId34" Type="http://schemas.openxmlformats.org/officeDocument/2006/relationships/hyperlink" Target="http://school6kum.ucoz.ru/novosti1/66.jpg" TargetMode="External"/><Relationship Id="rId7" Type="http://schemas.openxmlformats.org/officeDocument/2006/relationships/hyperlink" Target="http://&#1085;&#1086;&#1096;75.&#1088;&#1092;/wp-content/uploads/2017/08/6087046.png" TargetMode="External"/><Relationship Id="rId12" Type="http://schemas.openxmlformats.org/officeDocument/2006/relationships/hyperlink" Target="http://mdoy4.caduk.ru/images/vechnyiy-ogon.gif" TargetMode="External"/><Relationship Id="rId17" Type="http://schemas.openxmlformats.org/officeDocument/2006/relationships/hyperlink" Target="http://cs413529.vk.me/v413529013/4d2d/z4FkFjHh9sg.jpg" TargetMode="External"/><Relationship Id="rId25" Type="http://schemas.openxmlformats.org/officeDocument/2006/relationships/hyperlink" Target="http://www.playcast.ru/uploads/2017/07/29/23109556.png" TargetMode="External"/><Relationship Id="rId33" Type="http://schemas.openxmlformats.org/officeDocument/2006/relationships/hyperlink" Target="http://www.playcast.ru/uploads/2014/02/23/7568668.png" TargetMode="External"/><Relationship Id="rId2" Type="http://schemas.openxmlformats.org/officeDocument/2006/relationships/hyperlink" Target="https://img-fotki.yandex.ru/get/235925/27156178.30d/0_1b6263_dc7236b5_XL.png" TargetMode="External"/><Relationship Id="rId16" Type="http://schemas.openxmlformats.org/officeDocument/2006/relationships/hyperlink" Target="http://vestikavkaza.ru/upload/nvk/2014_Sep/Artilleristy-proveli-boevye-strelby-v-Severnoy-i-YUzhnoy-Osetii.jpg" TargetMode="External"/><Relationship Id="rId20" Type="http://schemas.openxmlformats.org/officeDocument/2006/relationships/hyperlink" Target="http://voentorg-sklad.ru/upload/iblock/5a3/5a3f2de02e3d342995097851b1be1931.jpeg" TargetMode="External"/><Relationship Id="rId29" Type="http://schemas.openxmlformats.org/officeDocument/2006/relationships/hyperlink" Target="https://look.com.ua/pic/201406/1600x900/look.com.ua-10442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4703/svetlera.280/0_5b43f_5573256c_XL" TargetMode="External"/><Relationship Id="rId11" Type="http://schemas.openxmlformats.org/officeDocument/2006/relationships/hyperlink" Target="http://22-91.ru/upload/images/photo/64/d6/53f4f6d2b135f34bb7d905443d631419332275.jpg" TargetMode="External"/><Relationship Id="rId24" Type="http://schemas.openxmlformats.org/officeDocument/2006/relationships/hyperlink" Target="http://vm.sovrhistory.ru/sovremennoy-istorii-rossii/specproekt-k-semidesyatiletiyu-velikoy-pobedy/img/shinel.jpg" TargetMode="External"/><Relationship Id="rId32" Type="http://schemas.openxmlformats.org/officeDocument/2006/relationships/hyperlink" Target="https://img3.stockfresh.com/files/t/timurock/m/42/1458169_stock-photo-marine-icons.jpg" TargetMode="External"/><Relationship Id="rId37" Type="http://schemas.openxmlformats.org/officeDocument/2006/relationships/hyperlink" Target="https://cs9.pikabu.ru/post_img/2016/12/27/10/1482856915161419005.jpg" TargetMode="External"/><Relationship Id="rId5" Type="http://schemas.openxmlformats.org/officeDocument/2006/relationships/hyperlink" Target="http://www.playcast.ru/uploads/2016/04/03/18110781.png" TargetMode="External"/><Relationship Id="rId15" Type="http://schemas.openxmlformats.org/officeDocument/2006/relationships/hyperlink" Target="https://s14.stc.all.kpcdn.net/share/i/4/1238586/wx1080.jpg" TargetMode="External"/><Relationship Id="rId23" Type="http://schemas.openxmlformats.org/officeDocument/2006/relationships/hyperlink" Target="http://kaptorg.ru/106-256-thickbox/bercy-ustavnye-tropicheskie-bundesver.jpg" TargetMode="External"/><Relationship Id="rId28" Type="http://schemas.openxmlformats.org/officeDocument/2006/relationships/hyperlink" Target="http://luxfon.com/large/201203/11597.jpg" TargetMode="External"/><Relationship Id="rId36" Type="http://schemas.openxmlformats.org/officeDocument/2006/relationships/hyperlink" Target="http://otipb.at.ua/107/17/2/vopros_k_psihologu.jpg" TargetMode="External"/><Relationship Id="rId10" Type="http://schemas.openxmlformats.org/officeDocument/2006/relationships/hyperlink" Target="http://www.mega-art08.ru/gg_spb.jpg" TargetMode="External"/><Relationship Id="rId19" Type="http://schemas.openxmlformats.org/officeDocument/2006/relationships/hyperlink" Target="http://fb.ru/misc/i/gallery/23520/541169.jpg" TargetMode="External"/><Relationship Id="rId31" Type="http://schemas.openxmlformats.org/officeDocument/2006/relationships/hyperlink" Target="http://veravuspex1.ru/txr/images/S9.png" TargetMode="External"/><Relationship Id="rId4" Type="http://schemas.openxmlformats.org/officeDocument/2006/relationships/hyperlink" Target="http://vignette1.wikia.nocookie.net/world-of-warships/images/6/60/Battleships.png/revision/latest?cb=20161018194414" TargetMode="External"/><Relationship Id="rId9" Type="http://schemas.openxmlformats.org/officeDocument/2006/relationships/hyperlink" Target="https://777russia.ru/images/news/pobeda.png" TargetMode="External"/><Relationship Id="rId14" Type="http://schemas.openxmlformats.org/officeDocument/2006/relationships/hyperlink" Target="http://i.demovies.ru/frames/2010/07/33-n3.jpeg" TargetMode="External"/><Relationship Id="rId22" Type="http://schemas.openxmlformats.org/officeDocument/2006/relationships/hyperlink" Target="http://rcwm.clan.su/_fr/0/6470689.jpg" TargetMode="External"/><Relationship Id="rId27" Type="http://schemas.openxmlformats.org/officeDocument/2006/relationships/hyperlink" Target="https://allpolus.com/uploads/posts/2015-04/1430387792_thase3kqdxkajqg.jpeg" TargetMode="External"/><Relationship Id="rId30" Type="http://schemas.openxmlformats.org/officeDocument/2006/relationships/hyperlink" Target="http://res.publicdomainfiles.com/pdf_view/68/13925469619902.png" TargetMode="External"/><Relationship Id="rId35" Type="http://schemas.openxmlformats.org/officeDocument/2006/relationships/hyperlink" Target="http://www.clipartsite.de/wp-content/uploads/2011/11/soldaten-clipart-20.jpg" TargetMode="External"/><Relationship Id="rId8" Type="http://schemas.openxmlformats.org/officeDocument/2006/relationships/hyperlink" Target="https://ds04.infourok.ru/uploads/ex/0c4a/00017f61-99651842/hello_html_673de824.png" TargetMode="External"/><Relationship Id="rId3" Type="http://schemas.openxmlformats.org/officeDocument/2006/relationships/hyperlink" Target="http://cdn3.slus.name/0d/6e/0d6e0e36355ad9b2a8373ac3656ea45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5.pn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4/03/1811078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89746" y="-878061"/>
            <a:ext cx="5693669" cy="878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099" y="2204864"/>
            <a:ext cx="7722959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Ouverture script" pitchFamily="66" charset="0"/>
              </a:rPr>
              <a:t>Викторина для мальчиков</a:t>
            </a:r>
            <a:endParaRPr lang="ru-RU" sz="6000" b="1" dirty="0">
              <a:ln>
                <a:solidFill>
                  <a:srgbClr val="92D050"/>
                </a:solidFill>
              </a:ln>
              <a:solidFill>
                <a:schemeClr val="accent3">
                  <a:lumMod val="50000"/>
                </a:schemeClr>
              </a:solidFill>
              <a:latin typeface="Ouverture script" pitchFamily="66" charset="0"/>
            </a:endParaRPr>
          </a:p>
        </p:txBody>
      </p:sp>
      <p:pic>
        <p:nvPicPr>
          <p:cNvPr id="5" name="Picture 2" descr="http://xn--75-bmce4c.xn--p1ai/wp-content/uploads/2017/08/608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00" y="5085184"/>
            <a:ext cx="489654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http://img-fotki.yandex.ru/get/4703/svetlera.280/0_5b43f_5573256c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05" y="4612544"/>
            <a:ext cx="3032220" cy="209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://900igr.net/up/datai/160410/0012-013-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5774" flipH="1">
            <a:off x="5960968" y="505700"/>
            <a:ext cx="3415993" cy="112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img-fotki.yandex.ru/get/235925/27156178.30d/0_1b6263_dc7236b5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64" y="142860"/>
            <a:ext cx="2509563" cy="179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ttp://vignette1.wikia.nocookie.net/world-of-warships/images/6/60/Battleships.png/revision/latest?cb=201610181944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541" y="4881312"/>
            <a:ext cx="4298243" cy="247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2.bp.blogspot.com/-OU17KWoDDV4/Vq8utDXVYSI/AAAAAAAB2oo/aAIU_Rblfoc/s1600/s_23_fevralya_0.jpg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523" y="1252841"/>
            <a:ext cx="2062718" cy="48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c4a/00017f61-99651842/hello_html_673de82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373" y="211577"/>
            <a:ext cx="2321900" cy="218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playcast.ru/uploads/2014/02/21/7535321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97638" y="5690068"/>
            <a:ext cx="1998203" cy="76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8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36379" y="2204864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Выдающийся по </a:t>
            </a:r>
            <a:r>
              <a:rPr lang="ru-RU" sz="4000" b="1" dirty="0" smtClean="0">
                <a:solidFill>
                  <a:srgbClr val="C00000"/>
                </a:solidFill>
              </a:rPr>
              <a:t>лётному </a:t>
            </a:r>
            <a:r>
              <a:rPr lang="ru-RU" sz="4000" b="1" dirty="0">
                <a:solidFill>
                  <a:srgbClr val="C00000"/>
                </a:solidFill>
              </a:rPr>
              <a:t>и боевому мастерству летчик?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96419" y="5013176"/>
            <a:ext cx="10361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dirty="0" smtClean="0">
                <a:solidFill>
                  <a:srgbClr val="33CC33"/>
                </a:solidFill>
              </a:rPr>
              <a:t>АС</a:t>
            </a:r>
            <a:endParaRPr lang="ru-RU" sz="60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27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36379" y="2204864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Устный или письменный доклад или донесение командованию</a:t>
            </a:r>
            <a:r>
              <a:rPr lang="ru-RU" sz="4000" b="1" dirty="0" smtClean="0">
                <a:solidFill>
                  <a:srgbClr val="C00000"/>
                </a:solidFill>
              </a:rPr>
              <a:t>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7437" y="5262035"/>
            <a:ext cx="2284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 smtClean="0">
                <a:solidFill>
                  <a:srgbClr val="33CC33"/>
                </a:solidFill>
              </a:rPr>
              <a:t>РАПОРТ</a:t>
            </a:r>
            <a:endParaRPr lang="ru-RU" sz="48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4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64371" y="2558807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Какой фрукт взрывоопасный?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7437" y="5262035"/>
            <a:ext cx="21409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 smtClean="0">
                <a:solidFill>
                  <a:srgbClr val="33CC33"/>
                </a:solidFill>
              </a:rPr>
              <a:t>ГРАНАТ</a:t>
            </a:r>
            <a:endParaRPr lang="ru-RU" sz="48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46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64371" y="2558807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Мелодия </a:t>
            </a:r>
            <a:r>
              <a:rPr lang="ru-RU" sz="4000" b="1" dirty="0">
                <a:solidFill>
                  <a:srgbClr val="C00000"/>
                </a:solidFill>
              </a:rPr>
              <a:t>с </a:t>
            </a:r>
            <a:r>
              <a:rPr lang="ru-RU" sz="4000" b="1" dirty="0" smtClean="0">
                <a:solidFill>
                  <a:srgbClr val="C00000"/>
                </a:solidFill>
              </a:rPr>
              <a:t>чётким </a:t>
            </a:r>
            <a:r>
              <a:rPr lang="ru-RU" sz="4000" b="1" dirty="0">
                <a:solidFill>
                  <a:srgbClr val="C00000"/>
                </a:solidFill>
              </a:rPr>
              <a:t>ритмом, под которую легко шагать.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7437" y="5262035"/>
            <a:ext cx="1975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 smtClean="0">
                <a:solidFill>
                  <a:srgbClr val="33CC33"/>
                </a:solidFill>
              </a:rPr>
              <a:t>МАРШ</a:t>
            </a:r>
            <a:endParaRPr lang="ru-RU" sz="48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21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64371" y="2558807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Полевое укрытие от пуль и снарядов</a:t>
            </a:r>
            <a:r>
              <a:rPr lang="ru-RU" sz="4000" b="1" dirty="0" smtClean="0">
                <a:solidFill>
                  <a:srgbClr val="C00000"/>
                </a:solidFill>
              </a:rPr>
              <a:t>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7437" y="5262035"/>
            <a:ext cx="29967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 smtClean="0">
                <a:solidFill>
                  <a:srgbClr val="33CC33"/>
                </a:solidFill>
              </a:rPr>
              <a:t>БЛИНДАЖ</a:t>
            </a:r>
            <a:endParaRPr lang="ru-RU" sz="48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74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6" y="527897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Из пустой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http://www.playcast.ru/uploads/2017/02/23/217593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95" y="1032299"/>
            <a:ext cx="3552041" cy="452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9090" y="1724636"/>
            <a:ext cx="5363222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Из какой посуды даже самый умелый солдат есть не сможет? </a:t>
            </a:r>
          </a:p>
        </p:txBody>
      </p:sp>
      <p:pic>
        <p:nvPicPr>
          <p:cNvPr id="24580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97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5" y="5130391"/>
            <a:ext cx="5782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Одну, вторая не будет съедена натощак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29090" y="2060848"/>
            <a:ext cx="5363222" cy="20621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Сколько ложек пшенной каши сможет съесть натощак очень голодный солдат? </a:t>
            </a:r>
          </a:p>
        </p:txBody>
      </p:sp>
      <p:pic>
        <p:nvPicPr>
          <p:cNvPr id="22538" name="Picture 10" descr="http://www.clipartsite.de/wp-content/uploads/2011/11/soldaten-clipart-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788" y="959916"/>
            <a:ext cx="3500251" cy="476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57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8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6" y="527897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По земле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8325" y="2040264"/>
            <a:ext cx="4959617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Почему военные ходят в сапогах? </a:t>
            </a:r>
          </a:p>
        </p:txBody>
      </p:sp>
      <p:pic>
        <p:nvPicPr>
          <p:cNvPr id="25602" name="Picture 2" descr="http://school6kum.ucoz.ru/novosti1/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15461" y="1053531"/>
            <a:ext cx="3929238" cy="458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82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2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5" y="5054860"/>
            <a:ext cx="6582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Болтун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9090" y="2060848"/>
            <a:ext cx="5363222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Он находка для шпионов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5844" name="Picture 4" descr="http://www.allwomens.ru/uploads/posts/2016-12/1483173535_poghelaniya-na-23-fevralya-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24811" y="594589"/>
            <a:ext cx="3212563" cy="507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70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5" y="5054860"/>
            <a:ext cx="6582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За плечом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9090" y="2060848"/>
            <a:ext cx="5363222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Зачем солдат винтовку носит? </a:t>
            </a:r>
          </a:p>
        </p:txBody>
      </p:sp>
      <p:pic>
        <p:nvPicPr>
          <p:cNvPr id="21506" name="Picture 2" descr="http://otrisovki.ucoz.ua/_pu/1/167249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812" y="843563"/>
            <a:ext cx="3960440" cy="495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71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79919" y="1927718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Вопрос - ответ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4130" y="2863887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Вопросы на смекалку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4130" y="3841001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Морские волки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4130" y="4777171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Обмундирования военных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4733858" y="191827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5760716" y="191827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6768828" y="191827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7776940" y="191827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8785052" y="191827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4733858" y="290058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1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>
            <a:hlinkClick r:id="rId8" action="ppaction://hlinksldjump"/>
          </p:cNvPr>
          <p:cNvSpPr/>
          <p:nvPr/>
        </p:nvSpPr>
        <p:spPr>
          <a:xfrm>
            <a:off x="5760716" y="290058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>
            <a:hlinkClick r:id="rId9" action="ppaction://hlinksldjump"/>
          </p:cNvPr>
          <p:cNvSpPr/>
          <p:nvPr/>
        </p:nvSpPr>
        <p:spPr>
          <a:xfrm>
            <a:off x="6768828" y="290058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3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>
            <a:hlinkClick r:id="rId10" action="ppaction://hlinksldjump"/>
          </p:cNvPr>
          <p:cNvSpPr/>
          <p:nvPr/>
        </p:nvSpPr>
        <p:spPr>
          <a:xfrm>
            <a:off x="7776940" y="290058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4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>
            <a:hlinkClick r:id="rId11" action="ppaction://hlinksldjump"/>
          </p:cNvPr>
          <p:cNvSpPr/>
          <p:nvPr/>
        </p:nvSpPr>
        <p:spPr>
          <a:xfrm>
            <a:off x="8785052" y="2900580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5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>
            <a:hlinkClick r:id="rId12" action="ppaction://hlinksldjump"/>
          </p:cNvPr>
          <p:cNvSpPr/>
          <p:nvPr/>
        </p:nvSpPr>
        <p:spPr>
          <a:xfrm>
            <a:off x="4733858" y="387769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1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>
            <a:hlinkClick r:id="rId13" action="ppaction://hlinksldjump"/>
          </p:cNvPr>
          <p:cNvSpPr/>
          <p:nvPr/>
        </p:nvSpPr>
        <p:spPr>
          <a:xfrm>
            <a:off x="5760716" y="387769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>
            <a:hlinkClick r:id="rId14" action="ppaction://hlinksldjump"/>
          </p:cNvPr>
          <p:cNvSpPr/>
          <p:nvPr/>
        </p:nvSpPr>
        <p:spPr>
          <a:xfrm>
            <a:off x="6768828" y="387769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3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>
            <a:hlinkClick r:id="rId15" action="ppaction://hlinksldjump"/>
          </p:cNvPr>
          <p:cNvSpPr/>
          <p:nvPr/>
        </p:nvSpPr>
        <p:spPr>
          <a:xfrm>
            <a:off x="7776940" y="387769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4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>
            <a:hlinkClick r:id="rId16" action="ppaction://hlinksldjump"/>
          </p:cNvPr>
          <p:cNvSpPr/>
          <p:nvPr/>
        </p:nvSpPr>
        <p:spPr>
          <a:xfrm>
            <a:off x="8785052" y="387769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5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8" name="Скругленный прямоугольник 27">
            <a:hlinkClick r:id="rId17" action="ppaction://hlinksldjump"/>
          </p:cNvPr>
          <p:cNvSpPr/>
          <p:nvPr/>
        </p:nvSpPr>
        <p:spPr>
          <a:xfrm>
            <a:off x="4733858" y="481386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1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29" name="Скругленный прямоугольник 28">
            <a:hlinkClick r:id="rId18" action="ppaction://hlinksldjump"/>
          </p:cNvPr>
          <p:cNvSpPr/>
          <p:nvPr/>
        </p:nvSpPr>
        <p:spPr>
          <a:xfrm>
            <a:off x="5760716" y="481386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2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0" name="Скругленный прямоугольник 29">
            <a:hlinkClick r:id="rId19" action="ppaction://hlinksldjump"/>
          </p:cNvPr>
          <p:cNvSpPr/>
          <p:nvPr/>
        </p:nvSpPr>
        <p:spPr>
          <a:xfrm>
            <a:off x="6768828" y="481386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3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1" name="Скругленный прямоугольник 30">
            <a:hlinkClick r:id="rId20" action="ppaction://hlinksldjump"/>
          </p:cNvPr>
          <p:cNvSpPr/>
          <p:nvPr/>
        </p:nvSpPr>
        <p:spPr>
          <a:xfrm>
            <a:off x="7776940" y="481386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4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2" name="Скругленный прямоугольник 31">
            <a:hlinkClick r:id="rId21" action="ppaction://hlinksldjump"/>
          </p:cNvPr>
          <p:cNvSpPr/>
          <p:nvPr/>
        </p:nvSpPr>
        <p:spPr>
          <a:xfrm>
            <a:off x="8785052" y="4813864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5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04130" y="5742182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Профессии военнослужащих 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>
            <a:hlinkClick r:id="rId22" action="ppaction://hlinksldjump"/>
          </p:cNvPr>
          <p:cNvSpPr/>
          <p:nvPr/>
        </p:nvSpPr>
        <p:spPr>
          <a:xfrm>
            <a:off x="4733858" y="5778875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1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7" name="Скругленный прямоугольник 36">
            <a:hlinkClick r:id="rId23" action="ppaction://hlinksldjump"/>
          </p:cNvPr>
          <p:cNvSpPr/>
          <p:nvPr/>
        </p:nvSpPr>
        <p:spPr>
          <a:xfrm>
            <a:off x="5760716" y="5778875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2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8" name="Скругленный прямоугольник 37">
            <a:hlinkClick r:id="rId24" action="ppaction://hlinksldjump"/>
          </p:cNvPr>
          <p:cNvSpPr/>
          <p:nvPr/>
        </p:nvSpPr>
        <p:spPr>
          <a:xfrm>
            <a:off x="6768828" y="5778875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3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9" name="Скругленный прямоугольник 38">
            <a:hlinkClick r:id="rId25" action="ppaction://hlinksldjump"/>
          </p:cNvPr>
          <p:cNvSpPr/>
          <p:nvPr/>
        </p:nvSpPr>
        <p:spPr>
          <a:xfrm>
            <a:off x="7776940" y="5778875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4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40" name="Скругленный прямоугольник 39">
            <a:hlinkClick r:id="rId26" action="ppaction://hlinksldjump"/>
          </p:cNvPr>
          <p:cNvSpPr/>
          <p:nvPr/>
        </p:nvSpPr>
        <p:spPr>
          <a:xfrm>
            <a:off x="8785052" y="5778875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5</a:t>
            </a:r>
            <a:endParaRPr lang="ru-RU" sz="5400" dirty="0">
              <a:solidFill>
                <a:srgbClr val="0000FF"/>
              </a:solidFill>
            </a:endParaRPr>
          </a:p>
        </p:txBody>
      </p:sp>
      <p:pic>
        <p:nvPicPr>
          <p:cNvPr id="5128" name="Picture 8" descr="http://gym25.arkh-edu.ru/school_life/viktory/2.pn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563" y="181961"/>
            <a:ext cx="1942996" cy="79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Скругленный прямоугольник 33"/>
          <p:cNvSpPr/>
          <p:nvPr/>
        </p:nvSpPr>
        <p:spPr>
          <a:xfrm>
            <a:off x="504129" y="980728"/>
            <a:ext cx="4020799" cy="73702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Великая Отечественная война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41" name="Скругленный прямоугольник 40">
            <a:hlinkClick r:id="rId28" action="ppaction://hlinksldjump"/>
          </p:cNvPr>
          <p:cNvSpPr/>
          <p:nvPr/>
        </p:nvSpPr>
        <p:spPr>
          <a:xfrm>
            <a:off x="4733857" y="98216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42" name="Скругленный прямоугольник 41">
            <a:hlinkClick r:id="rId29" action="ppaction://hlinksldjump"/>
          </p:cNvPr>
          <p:cNvSpPr/>
          <p:nvPr/>
        </p:nvSpPr>
        <p:spPr>
          <a:xfrm>
            <a:off x="5760715" y="98216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43" name="Скругленный прямоугольник 42">
            <a:hlinkClick r:id="rId30" action="ppaction://hlinksldjump"/>
          </p:cNvPr>
          <p:cNvSpPr/>
          <p:nvPr/>
        </p:nvSpPr>
        <p:spPr>
          <a:xfrm>
            <a:off x="6768827" y="98216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44" name="Скругленный прямоугольник 43">
            <a:hlinkClick r:id="rId31" action="ppaction://hlinksldjump"/>
          </p:cNvPr>
          <p:cNvSpPr/>
          <p:nvPr/>
        </p:nvSpPr>
        <p:spPr>
          <a:xfrm>
            <a:off x="7776939" y="98216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45" name="Скругленный прямоугольник 44">
            <a:hlinkClick r:id="rId32" action="ppaction://hlinksldjump"/>
          </p:cNvPr>
          <p:cNvSpPr/>
          <p:nvPr/>
        </p:nvSpPr>
        <p:spPr>
          <a:xfrm>
            <a:off x="8785051" y="98216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46" name="Скругленный прямоугольник 45">
            <a:hlinkClick r:id="rId33" action="ppaction://hlinksldjump"/>
          </p:cNvPr>
          <p:cNvSpPr/>
          <p:nvPr/>
        </p:nvSpPr>
        <p:spPr>
          <a:xfrm>
            <a:off x="9720950" y="1916832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47" name="Скругленный прямоугольник 46">
            <a:hlinkClick r:id="rId34" action="ppaction://hlinksldjump"/>
          </p:cNvPr>
          <p:cNvSpPr/>
          <p:nvPr/>
        </p:nvSpPr>
        <p:spPr>
          <a:xfrm>
            <a:off x="9720950" y="2899142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8" name="Скругленный прямоугольник 47">
            <a:hlinkClick r:id="rId35" action="ppaction://hlinksldjump"/>
          </p:cNvPr>
          <p:cNvSpPr/>
          <p:nvPr/>
        </p:nvSpPr>
        <p:spPr>
          <a:xfrm>
            <a:off x="9720950" y="387625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9" name="Скругленный прямоугольник 48">
            <a:hlinkClick r:id="rId36" action="ppaction://hlinksldjump"/>
          </p:cNvPr>
          <p:cNvSpPr/>
          <p:nvPr/>
        </p:nvSpPr>
        <p:spPr>
          <a:xfrm>
            <a:off x="9720950" y="4812426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6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50" name="Скругленный прямоугольник 49">
            <a:hlinkClick r:id="rId37" action="ppaction://hlinksldjump"/>
          </p:cNvPr>
          <p:cNvSpPr/>
          <p:nvPr/>
        </p:nvSpPr>
        <p:spPr>
          <a:xfrm>
            <a:off x="9720950" y="5777437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</a:rPr>
              <a:t>6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51" name="Скругленный прямоугольник 50">
            <a:hlinkClick r:id="rId38" action="ppaction://hlinksldjump"/>
          </p:cNvPr>
          <p:cNvSpPr/>
          <p:nvPr/>
        </p:nvSpPr>
        <p:spPr>
          <a:xfrm>
            <a:off x="9720949" y="980728"/>
            <a:ext cx="720285" cy="74646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6</a:t>
            </a: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019145" y="181961"/>
            <a:ext cx="576270" cy="648072"/>
          </a:xfrm>
          <a:prstGeom prst="mathMultiply">
            <a:avLst/>
          </a:prstGeom>
          <a:solidFill>
            <a:srgbClr val="5C732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5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8326" y="527897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Ствол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9090" y="2351782"/>
            <a:ext cx="5363222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Что общего между деревом и винтовкой? </a:t>
            </a:r>
          </a:p>
        </p:txBody>
      </p:sp>
      <p:pic>
        <p:nvPicPr>
          <p:cNvPr id="7" name="Picture 2" descr="http://www.playcast.ru/uploads/2014/02/23/756866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516" y="643799"/>
            <a:ext cx="3606291" cy="501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2.depositphotos.com/4211323/9528/v/950/depositphotos_95284764-stock-illustration-23-february-green-beret-and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224" y="5661248"/>
            <a:ext cx="1118951" cy="11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8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67647" y="5786628"/>
            <a:ext cx="3100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ЯКОРЬ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6179" y="526321"/>
            <a:ext cx="536322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Приспособление для удержания судна на стоянке на открытой воде 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27650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://www.playcast.ru/uploads/2015/03/18/1270240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667" y="2240397"/>
            <a:ext cx="3900174" cy="3900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img3.stockfresh.com/files/t/timurock/m/42/1458169_stock-photo-marine-icons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4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0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86247" y="5589240"/>
            <a:ext cx="3904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ЛЕДОКОЛ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7278" y="573888"/>
            <a:ext cx="5363222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Судно, способное проходить во </a:t>
            </a:r>
            <a:r>
              <a:rPr lang="ru-RU" sz="3200" b="1" dirty="0" smtClean="0">
                <a:solidFill>
                  <a:srgbClr val="0000FF"/>
                </a:solidFill>
              </a:rPr>
              <a:t>льдах 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13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http://luxfon.com/large/201203/115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371" y="2204864"/>
            <a:ext cx="5112568" cy="3195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g3.stockfresh.com/files/t/timurock/m/42/1458169_stock-photo-marine-icons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8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8227" y="868720"/>
            <a:ext cx="5363222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Морской сигнал </a:t>
            </a:r>
            <a:endParaRPr lang="ru-RU" sz="3200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«СПАСИТЕ НАШИ ДУШИ» 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13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8" name="Picture 2" descr="https://i.ytimg.com/vi/CETGq7sqytE/maxresdefaul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16499" y="3645024"/>
            <a:ext cx="3693674" cy="1675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3.stockfresh.com/files/t/timurock/m/42/1458169_stock-photo-marine-icons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4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44291" y="5760255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ИЛЛЮМИНАТОР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8824" y="383299"/>
            <a:ext cx="536322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Окно на корабле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13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img3.stockfresh.com/files/t/timurock/m/42/1458169_stock-photo-marine-icons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https://media.istockphoto.com/photos/boat-closed-porthole-with-vacation-seascape-view-picture-id104885906?k=6&amp;m=104885906&amp;s=612x612&amp;w=0&amp;h=6ENoy83xpvatO19iMjmi1XdFBdWwfzwDRdC-YYcNMRo=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339" y="1844823"/>
            <a:ext cx="5400600" cy="360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89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8071" y="5589240"/>
            <a:ext cx="3904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ЭСКАДРА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9090" y="564684"/>
            <a:ext cx="5363222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Объединение военных </a:t>
            </a:r>
            <a:r>
              <a:rPr lang="ru-RU" sz="3200" b="1" dirty="0" smtClean="0">
                <a:solidFill>
                  <a:srgbClr val="0000FF"/>
                </a:solidFill>
              </a:rPr>
              <a:t>кораблей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13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https://look.com.ua/pic/201406/1600x900/look.com.ua-1044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465" y="1986008"/>
            <a:ext cx="6072208" cy="3415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g3.stockfresh.com/files/t/timurock/m/42/1458169_stock-photo-marine-icons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8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28268" y="5589240"/>
            <a:ext cx="264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НОРД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6139" y="371576"/>
            <a:ext cx="536322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У моряков Восток — ост, Запад — вест, Юг — зюйд, а Север? </a:t>
            </a:r>
          </a:p>
        </p:txBody>
      </p:sp>
      <p:pic>
        <p:nvPicPr>
          <p:cNvPr id="13" name="Picture 2" descr="https://vse-footbolki.ru/image/cache/catalog/i/go/mj/225cd85d61871b063fd73915eb76a544-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" y="4997388"/>
            <a:ext cx="1599964" cy="1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http://res.publicdomainfiles.com/pdf_view/68/139254696199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07" y="2270937"/>
            <a:ext cx="3740496" cy="3666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playcast.ru/uploads/2017/07/29/23109556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7056859" y="260648"/>
            <a:ext cx="3456384" cy="168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3.stockfresh.com/files/t/timurock/m/42/1458169_stock-photo-marine-icons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49147" y="5733256"/>
            <a:ext cx="1080550" cy="10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82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БЕРЕТ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3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fb.ru/misc/i/gallery/23520/5411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5" y="1700808"/>
            <a:ext cx="5152499" cy="27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veravuspex1.ru/txr/images/S9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03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БЕСКОЗЫРКА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2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voentorg-sklad.ru/upload/iblock/5a3/5a3f2de02e3d342995097851b1be193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31" y="1340768"/>
            <a:ext cx="52101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://veravuspex1.ru/txr/images/S9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54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ШИНЕЛЬ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http://vm.sovrhistory.ru/sovremennoy-istorii-rossii/specproekt-k-semidesyatiletiyu-velikoy-pobedy/img/shine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2163" y="379694"/>
            <a:ext cx="2729593" cy="598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veravuspex1.ru/txr/images/S9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72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734765" y="3000463"/>
            <a:ext cx="5332381" cy="3077392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 июня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1941г.-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мая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1945г.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s://img-fotki.yandex.ru/get/15494/131624064.5ea/0_13abd5_40f4ccfd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919" y="3701580"/>
            <a:ext cx="2449060" cy="167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6379" y="3015904"/>
            <a:ext cx="5332381" cy="3077392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Даты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Великой Отечественной войны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36379" y="3068960"/>
            <a:ext cx="5328592" cy="3077371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124" name="Picture 4" descr="http://mdoy4.caduk.ru/images/vechnyiy-ogon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63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ГИМНАСТЁРКА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http://rcwm.clan.su/_fr/0/647068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0155" y="1111493"/>
            <a:ext cx="3399570" cy="433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veravuspex1.ru/txr/images/S9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70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БЕРТЦЫ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2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kaptorg.ru/106-256-thickbox/bercy-ustavnye-tropicheskie-bundesver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282" y="1124744"/>
            <a:ext cx="4706296" cy="415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veravuspex1.ru/txr/images/S9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79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8547" y="5445224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1578" y="5733685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871" y="2924944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БАЛАКЛАВА, МАСКА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s://www.warvar.ru/published/publicdata/U50147WARVAR/attachments/SC/products_pictures/208313_ts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8232" y="989943"/>
            <a:ext cx="3317415" cy="474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nifigasebe.net/wp-content/uploads/2017/05/795_1b-768x22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51" y="0"/>
            <a:ext cx="4938936" cy="145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veravuspex1.ru/txr/images/S9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37179" y="6093296"/>
            <a:ext cx="710889" cy="65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8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8147" y="1604646"/>
            <a:ext cx="58464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5C732F"/>
                </a:solidFill>
              </a:rPr>
              <a:t>Родина дала приказ,</a:t>
            </a:r>
          </a:p>
          <a:p>
            <a:r>
              <a:rPr lang="ru-RU" sz="3600" b="1" dirty="0">
                <a:solidFill>
                  <a:srgbClr val="5C732F"/>
                </a:solidFill>
              </a:rPr>
              <a:t>И он сразу на Кавказ!</a:t>
            </a:r>
          </a:p>
          <a:p>
            <a:r>
              <a:rPr lang="ru-RU" sz="3600" b="1" dirty="0">
                <a:solidFill>
                  <a:srgbClr val="5C732F"/>
                </a:solidFill>
              </a:rPr>
              <a:t>Прыгнул ночью с парашютом — </a:t>
            </a:r>
          </a:p>
          <a:p>
            <a:r>
              <a:rPr lang="ru-RU" sz="3600" b="1" dirty="0" err="1">
                <a:solidFill>
                  <a:srgbClr val="5C732F"/>
                </a:solidFill>
              </a:rPr>
              <a:t>ДорогА</a:t>
            </a:r>
            <a:r>
              <a:rPr lang="ru-RU" sz="3600" b="1" dirty="0">
                <a:solidFill>
                  <a:srgbClr val="5C732F"/>
                </a:solidFill>
              </a:rPr>
              <a:t>, порой минута</a:t>
            </a:r>
            <a:r>
              <a:rPr lang="ru-RU" sz="3600" b="1" dirty="0" smtClean="0">
                <a:solidFill>
                  <a:srgbClr val="5C732F"/>
                </a:solidFill>
              </a:rPr>
              <a:t>!</a:t>
            </a:r>
            <a:endParaRPr lang="ru-RU" sz="3600" b="1" dirty="0">
              <a:solidFill>
                <a:srgbClr val="5C73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8787" y="5707039"/>
            <a:ext cx="419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Десантник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198" name="Picture 6" descr="https://otvet.imgsmail.ru/download/f4beda4df3882e1dcb8dafa9be4d3674_i-1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64771" y="601061"/>
            <a:ext cx="3321466" cy="498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2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107" y="2056780"/>
            <a:ext cx="58464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5C732F"/>
                </a:solidFill>
              </a:rPr>
              <a:t>Я служу сейчас на флоте,</a:t>
            </a:r>
          </a:p>
          <a:p>
            <a:r>
              <a:rPr lang="ru-RU" sz="3600" b="1" dirty="0">
                <a:solidFill>
                  <a:srgbClr val="5C732F"/>
                </a:solidFill>
              </a:rPr>
              <a:t>Слух хороший у меня.</a:t>
            </a:r>
          </a:p>
          <a:p>
            <a:r>
              <a:rPr lang="ru-RU" sz="3600" b="1" dirty="0">
                <a:solidFill>
                  <a:srgbClr val="5C732F"/>
                </a:solidFill>
              </a:rPr>
              <a:t>Есть такой же и в пехоте — </a:t>
            </a:r>
          </a:p>
          <a:p>
            <a:r>
              <a:rPr lang="ru-RU" sz="3600" b="1" dirty="0">
                <a:solidFill>
                  <a:srgbClr val="5C732F"/>
                </a:solidFill>
              </a:rPr>
              <a:t>Дружим с рацией не зря</a:t>
            </a:r>
            <a:r>
              <a:rPr lang="ru-RU" sz="3600" b="1" dirty="0" smtClean="0">
                <a:solidFill>
                  <a:srgbClr val="5C732F"/>
                </a:solidFill>
              </a:rPr>
              <a:t>!</a:t>
            </a:r>
            <a:endParaRPr lang="ru-RU" sz="3600" b="1" dirty="0">
              <a:solidFill>
                <a:srgbClr val="5C73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8787" y="5707039"/>
            <a:ext cx="419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Радист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3314" name="Picture 2" descr="http://i.demovies.ru/frames/2010/07/33-n3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772" y="1700808"/>
            <a:ext cx="4594444" cy="3401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11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099" y="1700808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5C732F"/>
                </a:solidFill>
              </a:rPr>
              <a:t>Заменит робота-машину —</a:t>
            </a:r>
          </a:p>
          <a:p>
            <a:r>
              <a:rPr lang="ru-RU" sz="3200" b="1" dirty="0">
                <a:solidFill>
                  <a:srgbClr val="5C732F"/>
                </a:solidFill>
              </a:rPr>
              <a:t>Сам обезвредит бомбу, мину.</a:t>
            </a:r>
          </a:p>
          <a:p>
            <a:r>
              <a:rPr lang="ru-RU" sz="3200" b="1" dirty="0">
                <a:solidFill>
                  <a:srgbClr val="5C732F"/>
                </a:solidFill>
              </a:rPr>
              <a:t>Совсем не должен ошибаться,</a:t>
            </a:r>
          </a:p>
          <a:p>
            <a:r>
              <a:rPr lang="ru-RU" sz="3200" b="1" dirty="0">
                <a:solidFill>
                  <a:srgbClr val="5C732F"/>
                </a:solidFill>
              </a:rPr>
              <a:t>Чтобы в живых потом остаться</a:t>
            </a:r>
            <a:r>
              <a:rPr lang="ru-RU" sz="3200" b="1" dirty="0" smtClean="0">
                <a:solidFill>
                  <a:srgbClr val="5C732F"/>
                </a:solidFill>
              </a:rPr>
              <a:t>.</a:t>
            </a:r>
            <a:endParaRPr lang="ru-RU" sz="3200" b="1" dirty="0">
              <a:solidFill>
                <a:srgbClr val="5C73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8787" y="5707039"/>
            <a:ext cx="419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Сапёр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https://s14.stc.all.kpcdn.net/share/i/4/1238586/wx108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6739" y="1249040"/>
            <a:ext cx="4557583" cy="3659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36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107" y="1412776"/>
            <a:ext cx="66967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5C732F"/>
                </a:solidFill>
              </a:rPr>
              <a:t>У паренька сбылась мечта -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Пришел служить он в роту.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Теперь стреляет: "Тра-та-та!"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Из пушки, миномета.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Недавно служит паренек,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Но самый лучший он стрелок.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8787" y="5707039"/>
            <a:ext cx="419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Артиллерист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http://vestikavkaza.ru/upload/nvk/2014_Sep/Artilleristy-proveli-boevye-strelby-v-Severnoy-i-YUzhnoy-Oseti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51" y="1412776"/>
            <a:ext cx="5366523" cy="30186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52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099" y="1844824"/>
            <a:ext cx="66967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5C732F"/>
                </a:solidFill>
              </a:rPr>
              <a:t>Уважения достоин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Смелый и отважный воин: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Трудно в тыл врага пробраться,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Незамеченным остаться,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Все запомнить, разузнать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Утром в штабе рассказать</a:t>
            </a:r>
            <a:r>
              <a:rPr lang="ru-RU" sz="2800" b="1" dirty="0" smtClean="0">
                <a:solidFill>
                  <a:srgbClr val="5C732F"/>
                </a:solidFill>
              </a:rPr>
              <a:t>.</a:t>
            </a:r>
            <a:endParaRPr lang="ru-RU" sz="2800" b="1" dirty="0">
              <a:solidFill>
                <a:srgbClr val="5C73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8787" y="5707039"/>
            <a:ext cx="4195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Разведчик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44" name="Picture 4" descr="http://cs413529.vk.me/v413529013/4d2d/z4FkFjHh9s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698" y="1735965"/>
            <a:ext cx="5022018" cy="3342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38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lerey-room.ru/images/103125_139270868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099" y="5372787"/>
            <a:ext cx="3687530" cy="91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099" y="1700808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5C732F"/>
                </a:solidFill>
              </a:rPr>
              <a:t>И на фронте, и в тылу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День и ночь ведут борьбу: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Жизни раненым спасают,</a:t>
            </a:r>
          </a:p>
          <a:p>
            <a:r>
              <a:rPr lang="ru-RU" sz="2800" b="1" dirty="0">
                <a:solidFill>
                  <a:srgbClr val="5C732F"/>
                </a:solidFill>
              </a:rPr>
              <a:t>В строй вернуться помогают</a:t>
            </a:r>
            <a:r>
              <a:rPr lang="ru-RU" sz="2800" b="1" dirty="0" smtClean="0">
                <a:solidFill>
                  <a:srgbClr val="5C732F"/>
                </a:solidFill>
              </a:rPr>
              <a:t>.</a:t>
            </a:r>
            <a:endParaRPr lang="ru-RU" sz="2800" b="1" dirty="0">
              <a:solidFill>
                <a:srgbClr val="5C73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130" y="566124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92D050"/>
                  </a:solidFill>
                </a:ln>
                <a:solidFill>
                  <a:srgbClr val="C00000"/>
                </a:solidFill>
              </a:rPr>
              <a:t>ОТВЕТ</a:t>
            </a:r>
            <a:endParaRPr lang="ru-RU" sz="4000" b="1" dirty="0">
              <a:ln>
                <a:solidFill>
                  <a:srgbClr val="92D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8507" y="586856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Военные врачи, медсёстры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https://primechaniya.ru/assets/cache/images/2015_god/aprel/03-04-15/800x429-2.a6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096" y="1700808"/>
            <a:ext cx="5566212" cy="2940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80.fastpic.ru/big/2016/0502/a3/3d12ed46a056747ffd8cf182d0e6e2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270" y="5552337"/>
            <a:ext cx="1467468" cy="12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g-fotki.yandex.ru/get/15518/65387414.75c/0_1221ed_1f285574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280231"/>
            <a:ext cx="3085375" cy="9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7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123" y="620688"/>
            <a:ext cx="914501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"/>
              </a:rPr>
              <a:t>https://</a:t>
            </a:r>
            <a:r>
              <a:rPr lang="en-US" sz="1000" dirty="0" smtClean="0">
                <a:hlinkClick r:id="rId2"/>
              </a:rPr>
              <a:t>img-fotki.yandex.ru/get/235925/27156178.30d/0_1b6263_dc7236b5_XL.png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"/>
              </a:rPr>
              <a:t>http://</a:t>
            </a:r>
            <a:r>
              <a:rPr lang="en-US" sz="1000" dirty="0" smtClean="0">
                <a:hlinkClick r:id="rId3"/>
              </a:rPr>
              <a:t>cdn3.slus.name/0d/6e/0d6e0e36355ad9b2a8373ac3656ea452.jpg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4"/>
              </a:rPr>
              <a:t>http://</a:t>
            </a:r>
            <a:r>
              <a:rPr lang="en-US" sz="1000" dirty="0" smtClean="0">
                <a:hlinkClick r:id="rId4"/>
              </a:rPr>
              <a:t>vignette1.wikia.nocookie.net/world-of-warships/images/6/60/Battleships.png/revision/latest?cb=20161018194414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5"/>
              </a:rPr>
              <a:t>http://</a:t>
            </a:r>
            <a:r>
              <a:rPr lang="en-US" sz="1000" dirty="0" smtClean="0">
                <a:hlinkClick r:id="rId5"/>
              </a:rPr>
              <a:t>www.playcast.ru/uploads/2016/04/03/18110781.png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6"/>
              </a:rPr>
              <a:t>http://</a:t>
            </a:r>
            <a:r>
              <a:rPr lang="en-US" sz="1000" dirty="0" smtClean="0">
                <a:hlinkClick r:id="rId6"/>
              </a:rPr>
              <a:t>img-fotki.yandex.ru/get/4703/svetlera.280/0_5b43f_5573256c_XL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7"/>
              </a:rPr>
              <a:t>http://</a:t>
            </a:r>
            <a:r>
              <a:rPr lang="ru-RU" sz="1000" dirty="0">
                <a:hlinkClick r:id="rId7"/>
              </a:rPr>
              <a:t>нош75.рф/</a:t>
            </a:r>
            <a:r>
              <a:rPr lang="en-US" sz="1000" dirty="0" err="1" smtClean="0">
                <a:hlinkClick r:id="rId7"/>
              </a:rPr>
              <a:t>wp</a:t>
            </a:r>
            <a:r>
              <a:rPr lang="en-US" sz="1000" dirty="0" smtClean="0">
                <a:hlinkClick r:id="rId7"/>
              </a:rPr>
              <a:t>-content/uploads/2017/08/6087046.png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8"/>
              </a:rPr>
              <a:t>https://</a:t>
            </a:r>
            <a:r>
              <a:rPr lang="en-US" sz="1000" dirty="0" smtClean="0">
                <a:hlinkClick r:id="rId8"/>
              </a:rPr>
              <a:t>ds04.infourok.ru/uploads/ex/0c4a/00017f61-99651842/hello_html_673de824.png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9"/>
              </a:rPr>
              <a:t>https://</a:t>
            </a:r>
            <a:r>
              <a:rPr lang="en-US" sz="1000" dirty="0" smtClean="0">
                <a:hlinkClick r:id="rId9"/>
              </a:rPr>
              <a:t>777russia.ru/images/news/pobeda.png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0"/>
              </a:rPr>
              <a:t>http://</a:t>
            </a:r>
            <a:r>
              <a:rPr lang="en-US" sz="1000" dirty="0" smtClean="0">
                <a:hlinkClick r:id="rId10"/>
              </a:rPr>
              <a:t>www.mega-art08.ru/gg_spb.jpg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1"/>
              </a:rPr>
              <a:t>http://</a:t>
            </a:r>
            <a:r>
              <a:rPr lang="en-US" sz="1000" dirty="0" smtClean="0">
                <a:hlinkClick r:id="rId11"/>
              </a:rPr>
              <a:t>22-91.ru/upload/images/photo/64/d6/53f4f6d2b135f34bb7d905443d631419332275.jpg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2"/>
              </a:rPr>
              <a:t>http://</a:t>
            </a:r>
            <a:r>
              <a:rPr lang="en-US" sz="1000" dirty="0" smtClean="0">
                <a:hlinkClick r:id="rId12"/>
              </a:rPr>
              <a:t>mdoy4.caduk.ru/images/vechnyiy-ogon.gif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2"/>
              </a:rPr>
              <a:t>http://</a:t>
            </a:r>
            <a:r>
              <a:rPr lang="en-US" sz="1000" dirty="0" smtClean="0">
                <a:hlinkClick r:id="rId12"/>
              </a:rPr>
              <a:t>mdoy4.caduk.ru/images/vechnyiy-ogon.gif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3"/>
              </a:rPr>
              <a:t>https://</a:t>
            </a:r>
            <a:r>
              <a:rPr lang="en-US" sz="1000" dirty="0" smtClean="0">
                <a:hlinkClick r:id="rId13"/>
              </a:rPr>
              <a:t>otvet.imgsmail.ru/download/f4beda4df3882e1dcb8dafa9be4d3674_i-141.jpg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4"/>
              </a:rPr>
              <a:t>http://</a:t>
            </a:r>
            <a:r>
              <a:rPr lang="en-US" sz="1000" dirty="0" smtClean="0">
                <a:hlinkClick r:id="rId14"/>
              </a:rPr>
              <a:t>i.demovies.ru/frames/2010/07/33-n3.jpeg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5"/>
              </a:rPr>
              <a:t>https://</a:t>
            </a:r>
            <a:r>
              <a:rPr lang="en-US" sz="1000" dirty="0" smtClean="0">
                <a:hlinkClick r:id="rId15"/>
              </a:rPr>
              <a:t>s14.stc.all.kpcdn.net/share/i/4/1238586/wx1080.jpg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6"/>
              </a:rPr>
              <a:t>http://</a:t>
            </a:r>
            <a:r>
              <a:rPr lang="en-US" sz="1000" dirty="0" smtClean="0">
                <a:hlinkClick r:id="rId16"/>
              </a:rPr>
              <a:t>vestikavkaza.ru/upload/nvk/2014_Sep/Artilleristy-proveli-boevye-strelby-v-Severnoy-i-YUzhnoy-Osetii.jpg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7"/>
              </a:rPr>
              <a:t>http://</a:t>
            </a:r>
            <a:r>
              <a:rPr lang="en-US" sz="1000" dirty="0" smtClean="0">
                <a:hlinkClick r:id="rId17"/>
              </a:rPr>
              <a:t>cs413529.vk.me/v413529013/4d2d/z4FkFjHh9sg.jpg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8"/>
              </a:rPr>
              <a:t>https://</a:t>
            </a:r>
            <a:r>
              <a:rPr lang="en-US" sz="1000" dirty="0" smtClean="0">
                <a:hlinkClick r:id="rId18"/>
              </a:rPr>
              <a:t>primechaniya.ru/assets/cache/images/2015_god/aprel/03-04-15/800x429-2.a6d.jpg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19"/>
              </a:rPr>
              <a:t>http://</a:t>
            </a:r>
            <a:r>
              <a:rPr lang="en-US" sz="1000" dirty="0" smtClean="0">
                <a:hlinkClick r:id="rId19"/>
              </a:rPr>
              <a:t>fb.ru/misc/i/gallery/23520/541169.jpg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0"/>
              </a:rPr>
              <a:t>http://</a:t>
            </a:r>
            <a:r>
              <a:rPr lang="en-US" sz="1000" dirty="0" smtClean="0">
                <a:hlinkClick r:id="rId20"/>
              </a:rPr>
              <a:t>voentorg-sklad.ru/upload/iblock/5a3/5a3f2de02e3d342995097851b1be1931.jpeg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hlinkClick r:id="rId21"/>
              </a:rPr>
              <a:t>https</a:t>
            </a:r>
            <a:r>
              <a:rPr lang="en-US" sz="1000" dirty="0">
                <a:hlinkClick r:id="rId21"/>
              </a:rPr>
              <a:t>://</a:t>
            </a:r>
            <a:r>
              <a:rPr lang="en-US" sz="1000" dirty="0" smtClean="0">
                <a:hlinkClick r:id="rId21"/>
              </a:rPr>
              <a:t>www.warvar.ru/published/publicdata/U50147WARVAR/attachments/SC/products_pictures/208313_ts.jpg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2"/>
              </a:rPr>
              <a:t>http://rcwm.clan.su/_</a:t>
            </a:r>
            <a:r>
              <a:rPr lang="en-US" sz="1000" dirty="0" smtClean="0">
                <a:hlinkClick r:id="rId22"/>
              </a:rPr>
              <a:t>fr/0/6470689.jpg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hlinkClick r:id="rId23"/>
              </a:rPr>
              <a:t>http</a:t>
            </a:r>
            <a:r>
              <a:rPr lang="en-US" sz="1000" dirty="0">
                <a:hlinkClick r:id="rId23"/>
              </a:rPr>
              <a:t>://</a:t>
            </a:r>
            <a:r>
              <a:rPr lang="en-US" sz="1000" dirty="0" smtClean="0">
                <a:hlinkClick r:id="rId23"/>
              </a:rPr>
              <a:t>kaptorg.ru/106-256-thickbox/bercy-ustavnye-tropicheskie-bundesver.jpg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4"/>
              </a:rPr>
              <a:t>http://</a:t>
            </a:r>
            <a:r>
              <a:rPr lang="en-US" sz="1000" dirty="0" smtClean="0">
                <a:hlinkClick r:id="rId24"/>
              </a:rPr>
              <a:t>vm.sovrhistory.ru/sovremennoy-istorii-rossii/specproekt-k-semidesyatiletiyu-velikoy-pobedy/img/shinel.jpg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4"/>
              </a:rPr>
              <a:t>http://</a:t>
            </a:r>
            <a:r>
              <a:rPr lang="en-US" sz="1000" dirty="0" smtClean="0">
                <a:hlinkClick r:id="rId24"/>
              </a:rPr>
              <a:t>vm.sovrhistory.ru/sovremennoy-istorii-rossii/specproekt-k-semidesyatiletiyu-velikoy-pobedy/img/shinel.jpg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5"/>
              </a:rPr>
              <a:t>http://</a:t>
            </a:r>
            <a:r>
              <a:rPr lang="en-US" sz="1000" dirty="0" smtClean="0">
                <a:hlinkClick r:id="rId25"/>
              </a:rPr>
              <a:t>www.playcast.ru/uploads/2017/07/29/23109556.png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6"/>
              </a:rPr>
              <a:t>http://</a:t>
            </a:r>
            <a:r>
              <a:rPr lang="en-US" sz="1000" dirty="0" smtClean="0">
                <a:hlinkClick r:id="rId26"/>
              </a:rPr>
              <a:t>www.playcast.ru/uploads/2015/03/18/12702407.png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7"/>
              </a:rPr>
              <a:t>https://</a:t>
            </a:r>
            <a:r>
              <a:rPr lang="en-US" sz="1000" dirty="0" smtClean="0">
                <a:hlinkClick r:id="rId27"/>
              </a:rPr>
              <a:t>allpolus.com/uploads/posts/2015-04/1430387792_thase3kqdxkajqg.jpeg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8"/>
              </a:rPr>
              <a:t>http://</a:t>
            </a:r>
            <a:r>
              <a:rPr lang="en-US" sz="1000" dirty="0" smtClean="0">
                <a:hlinkClick r:id="rId28"/>
              </a:rPr>
              <a:t>luxfon.com/large/201203/11597.jpg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29"/>
              </a:rPr>
              <a:t>https://</a:t>
            </a:r>
            <a:r>
              <a:rPr lang="en-US" sz="1000" dirty="0" smtClean="0">
                <a:hlinkClick r:id="rId29"/>
              </a:rPr>
              <a:t>look.com.ua/pic/201406/1600x900/look.com.ua-104420.jpg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0"/>
              </a:rPr>
              <a:t>http://</a:t>
            </a:r>
            <a:r>
              <a:rPr lang="en-US" sz="1000" dirty="0" smtClean="0">
                <a:hlinkClick r:id="rId30"/>
              </a:rPr>
              <a:t>res.publicdomainfiles.com/pdf_view/68/13925469619902.png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1"/>
              </a:rPr>
              <a:t>http://</a:t>
            </a:r>
            <a:r>
              <a:rPr lang="en-US" sz="1000" dirty="0" smtClean="0">
                <a:hlinkClick r:id="rId31"/>
              </a:rPr>
              <a:t>veravuspex1.ru/txr/images/S9.png</a:t>
            </a:r>
            <a:r>
              <a:rPr lang="ru-RU" sz="10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2"/>
              </a:rPr>
              <a:t>https://</a:t>
            </a:r>
            <a:r>
              <a:rPr lang="en-US" sz="1000" dirty="0" smtClean="0">
                <a:hlinkClick r:id="rId32"/>
              </a:rPr>
              <a:t>img3.stockfresh.com/files/t/timurock/m/42/1458169_stock-photo-marine-icons.jpg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3"/>
              </a:rPr>
              <a:t>http://</a:t>
            </a:r>
            <a:r>
              <a:rPr lang="en-US" sz="1000" dirty="0" smtClean="0">
                <a:hlinkClick r:id="rId33"/>
              </a:rPr>
              <a:t>www.playcast.ru/uploads/2014/02/23/7568668.png</a:t>
            </a:r>
            <a:r>
              <a:rPr lang="ru-RU" sz="10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4"/>
              </a:rPr>
              <a:t>http://</a:t>
            </a:r>
            <a:r>
              <a:rPr lang="en-US" sz="1000" dirty="0" smtClean="0">
                <a:hlinkClick r:id="rId34"/>
              </a:rPr>
              <a:t>school6kum.ucoz.ru/novosti1/66.jpg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5"/>
              </a:rPr>
              <a:t>http://</a:t>
            </a:r>
            <a:r>
              <a:rPr lang="en-US" sz="1000" dirty="0" smtClean="0">
                <a:hlinkClick r:id="rId35"/>
              </a:rPr>
              <a:t>www.clipartsite.de/wp-content/uploads/2011/11/soldaten-clipart-20.jpg</a:t>
            </a:r>
            <a:endParaRPr lang="ru-RU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6"/>
              </a:rPr>
              <a:t>http://</a:t>
            </a:r>
            <a:r>
              <a:rPr lang="en-US" sz="1000" dirty="0" smtClean="0">
                <a:hlinkClick r:id="rId36"/>
              </a:rPr>
              <a:t>otipb.at.ua/107/17/2/vopros_k_psihologu.jpg</a:t>
            </a:r>
            <a:r>
              <a:rPr lang="ru-RU" sz="10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hlinkClick r:id="rId37"/>
              </a:rPr>
              <a:t>https://</a:t>
            </a:r>
            <a:r>
              <a:rPr lang="en-US" sz="1000" dirty="0" smtClean="0">
                <a:hlinkClick r:id="rId37"/>
              </a:rPr>
              <a:t>cs9.pikabu.ru/post_img/2016/12/27/10/1482856915161419005.jpg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7992963" y="404664"/>
            <a:ext cx="1728192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5C732F"/>
                </a:solidFill>
              </a:rPr>
              <a:t>ИСТОЧНИКИ</a:t>
            </a:r>
            <a:endParaRPr lang="ru-RU" sz="2000" b="1" dirty="0">
              <a:solidFill>
                <a:srgbClr val="5C73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5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732590" y="3038018"/>
            <a:ext cx="5332381" cy="3039817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1418</a:t>
            </a: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дней</a:t>
            </a:r>
            <a:endParaRPr lang="ru-RU" sz="5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0416" y="3015497"/>
            <a:ext cx="5332381" cy="3039817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Сколько дней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длилась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Великая Отечественная война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34204" y="3053499"/>
            <a:ext cx="5328592" cy="3039797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mdoy4.caduk.ru/images/vechnyiy-ogon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31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661892" y="3036222"/>
            <a:ext cx="5330919" cy="3039818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Парад 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Победы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22-91.ru/upload/images/photo/64/d6/53f4f6d2b135f34bb7d905443d6314193322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236" y="3356992"/>
            <a:ext cx="3528392" cy="2399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662044" y="3053478"/>
            <a:ext cx="5330919" cy="3039818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Какое название получил парад, прошедший на Красной площади 24 июня 1945 года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62044" y="3053498"/>
            <a:ext cx="5327131" cy="3039798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1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mdoy4.caduk.ru/images/vechnyiy-ogon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4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664371" y="3020760"/>
            <a:ext cx="5330919" cy="3039818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Ленинград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ныне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Санкт-Петербург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ww.mega-art08.ru/gg_sp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859" y="3197514"/>
            <a:ext cx="1975056" cy="2796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664523" y="3046838"/>
            <a:ext cx="5330919" cy="3039818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Какой город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годы Великой Отечественной войны выдержал 900-дневную осаду немецких войск?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64523" y="3053498"/>
            <a:ext cx="5327131" cy="3039798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6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mdoy4.caduk.ru/images/vechnyiy-ogon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12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737688" y="3032019"/>
            <a:ext cx="5330919" cy="3039818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«Тигр», «Пантера»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chelyabinsk.armata-models.ru/upload/resize_cache/iblock/98c/1500_912_1a47b317f3e9f499c42e8da4216ae55f1/98c2d153dc391c1a3867e4c9743ef9e7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2969115" y="4551928"/>
            <a:ext cx="2465491" cy="14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dn-frm-eu.wargaming.net/wot/eu/profile/photo-3497307.gif?_r=136156035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58120" y="3032019"/>
            <a:ext cx="2680657" cy="154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69146" y="3004496"/>
            <a:ext cx="5330919" cy="3039818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Звериные имена немецких танков периода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Второй мировой войны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09848" y="3053498"/>
            <a:ext cx="5327131" cy="3039798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6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mdoy4.caduk.ru/images/vechnyiy-ogon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34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714378" y="3036222"/>
            <a:ext cx="5330919" cy="3039818"/>
          </a:xfrm>
          <a:prstGeom prst="roundRect">
            <a:avLst/>
          </a:prstGeom>
          <a:solidFill>
            <a:srgbClr val="7CDE7C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Иосиф</a:t>
            </a:r>
          </a:p>
          <a:p>
            <a:pPr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Сталин</a:t>
            </a:r>
            <a:endParaRPr lang="ru-RU" sz="4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marxistleninist.files.wordpress.com/2009/11/stalin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38866" y="3140968"/>
            <a:ext cx="1944216" cy="2864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4052" y="3036222"/>
            <a:ext cx="5330919" cy="3039818"/>
          </a:xfrm>
          <a:prstGeom prst="roundRect">
            <a:avLst/>
          </a:prstGeom>
          <a:solidFill>
            <a:srgbClr val="33CC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Верховный главнокомандующий Вооруженными силами 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годы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ВОВ. Его имя и фамилия зашифрованы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названии советского танка «ИС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14530" y="3053498"/>
            <a:ext cx="5327131" cy="3039798"/>
          </a:xfrm>
          <a:prstGeom prst="roundRect">
            <a:avLst/>
          </a:prstGeom>
          <a:solidFill>
            <a:srgbClr val="99FF99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https://777russia.ru/images/news/pobed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23" y="186592"/>
            <a:ext cx="6314100" cy="23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mdoy4.caduk.ru/images/vechnyiy-ogon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099" y="5536205"/>
            <a:ext cx="1546152" cy="11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33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g-fotki.yandex.ru/get/15506/65387414.75b/0_1221ab_233fbda2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332656"/>
            <a:ext cx="4116205" cy="91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36379" y="2204864"/>
            <a:ext cx="64447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У него бесценный дар: 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Слышит за сто вёрст </a:t>
            </a:r>
            <a:r>
              <a:rPr lang="ru-RU" sz="4000" b="1" dirty="0" smtClean="0">
                <a:solidFill>
                  <a:srgbClr val="C00000"/>
                </a:solidFill>
              </a:rPr>
              <a:t>…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8206" y="5141263"/>
            <a:ext cx="19650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dirty="0" smtClean="0">
                <a:solidFill>
                  <a:srgbClr val="33CC33"/>
                </a:solidFill>
              </a:rPr>
              <a:t>РАДАР</a:t>
            </a:r>
            <a:endParaRPr lang="ru-RU" sz="4800" b="1" dirty="0">
              <a:solidFill>
                <a:srgbClr val="33CC33"/>
              </a:solidFill>
            </a:endParaRPr>
          </a:p>
        </p:txBody>
      </p:sp>
      <p:pic>
        <p:nvPicPr>
          <p:cNvPr id="5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4696" y="1210936"/>
            <a:ext cx="996785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tipb.at.ua/107/17/2/vopros_k_psiholog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8185" y="4005064"/>
            <a:ext cx="933296" cy="231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s9.pikabu.ru/post_img/2016/12/27/10/148285691516141900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21155" y="5634076"/>
            <a:ext cx="848332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37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627</Words>
  <Application>Microsoft Office PowerPoint</Application>
  <PresentationFormat>Произвольный</PresentationFormat>
  <Paragraphs>218</Paragraphs>
  <Slides>39</Slides>
  <Notes>30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Викторина для мальчиков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</cp:revision>
  <dcterms:created xsi:type="dcterms:W3CDTF">2018-02-10T15:46:48Z</dcterms:created>
  <dcterms:modified xsi:type="dcterms:W3CDTF">2024-01-17T08:45:57Z</dcterms:modified>
</cp:coreProperties>
</file>