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62" r:id="rId3"/>
    <p:sldId id="257" r:id="rId4"/>
    <p:sldId id="258" r:id="rId5"/>
    <p:sldId id="260" r:id="rId6"/>
    <p:sldId id="261" r:id="rId7"/>
    <p:sldId id="263" r:id="rId8"/>
    <p:sldId id="259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00FF6F-0078-4502-A3E7-CBCF196E204D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C695C8-8FF2-4961-9852-29938739D7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22321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C695C8-8FF2-4961-9852-29938739D7DF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AF3EC29-8637-4465-9FA7-EE3A9FADD6F0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33CAD53-D021-4812-9E43-71F4178FF62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3EC29-8637-4465-9FA7-EE3A9FADD6F0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CAD53-D021-4812-9E43-71F4178FF6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3EC29-8637-4465-9FA7-EE3A9FADD6F0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CAD53-D021-4812-9E43-71F4178FF6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AF3EC29-8637-4465-9FA7-EE3A9FADD6F0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33CAD53-D021-4812-9E43-71F4178FF62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AF3EC29-8637-4465-9FA7-EE3A9FADD6F0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33CAD53-D021-4812-9E43-71F4178FF62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3EC29-8637-4465-9FA7-EE3A9FADD6F0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CAD53-D021-4812-9E43-71F4178FF62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3EC29-8637-4465-9FA7-EE3A9FADD6F0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CAD53-D021-4812-9E43-71F4178FF62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AF3EC29-8637-4465-9FA7-EE3A9FADD6F0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33CAD53-D021-4812-9E43-71F4178FF62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3EC29-8637-4465-9FA7-EE3A9FADD6F0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CAD53-D021-4812-9E43-71F4178FF6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AF3EC29-8637-4465-9FA7-EE3A9FADD6F0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33CAD53-D021-4812-9E43-71F4178FF623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AF3EC29-8637-4465-9FA7-EE3A9FADD6F0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33CAD53-D021-4812-9E43-71F4178FF623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AF3EC29-8637-4465-9FA7-EE3A9FADD6F0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33CAD53-D021-4812-9E43-71F4178FF62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43200" y="2276872"/>
            <a:ext cx="7200800" cy="1894362"/>
          </a:xfrm>
        </p:spPr>
        <p:txBody>
          <a:bodyPr>
            <a:noAutofit/>
          </a:bodyPr>
          <a:lstStyle/>
          <a:p>
            <a:r>
              <a:rPr lang="ru-RU" sz="7200" dirty="0" smtClean="0">
                <a:latin typeface="AnnaCTT" pitchFamily="2" charset="0"/>
              </a:rPr>
              <a:t>Игры  у  периодической </a:t>
            </a:r>
            <a:br>
              <a:rPr lang="ru-RU" sz="7200" dirty="0" smtClean="0">
                <a:latin typeface="AnnaCTT" pitchFamily="2" charset="0"/>
              </a:rPr>
            </a:br>
            <a:r>
              <a:rPr lang="ru-RU" sz="7200" dirty="0" smtClean="0">
                <a:latin typeface="AnnaCTT" pitchFamily="2" charset="0"/>
              </a:rPr>
              <a:t>системы</a:t>
            </a:r>
            <a:endParaRPr lang="ru-RU" sz="7200" dirty="0">
              <a:latin typeface="AnnaCTT" pitchFamily="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47601" y="4128686"/>
            <a:ext cx="6172200" cy="1371600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>
                <a:latin typeface="Century Gothic" pitchFamily="34" charset="0"/>
              </a:rPr>
              <a:t>Дидактическая игра</a:t>
            </a:r>
            <a:endParaRPr lang="ru-RU" sz="2000" dirty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63680" y="4814486"/>
            <a:ext cx="288032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Урок в 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8 </a:t>
            </a:r>
            <a:r>
              <a:rPr lang="ru-RU" sz="2400" b="1" i="1" dirty="0" err="1" smtClean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кл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.</a:t>
            </a:r>
            <a:br>
              <a:rPr lang="ru-RU" sz="2400" b="1" i="1" dirty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</a:br>
            <a:r>
              <a:rPr lang="ru-RU" sz="2400" b="1" i="1" dirty="0" err="1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Ренева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 О.А.</a:t>
            </a:r>
            <a:br>
              <a:rPr lang="ru-RU" sz="2400" b="1" i="1" dirty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</a:b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ЧОУ СОШ ЛАДА</a:t>
            </a:r>
            <a:br>
              <a:rPr lang="ru-RU" sz="2400" b="1" i="1" dirty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</a:b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г. Тольятти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42"/>
            <a:ext cx="9144000" cy="6833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467600" cy="1143000"/>
          </a:xfrm>
        </p:spPr>
        <p:txBody>
          <a:bodyPr>
            <a:prstTxWarp prst="textInflateBottom">
              <a:avLst/>
            </a:prstTxWarp>
            <a:normAutofit/>
          </a:bodyPr>
          <a:lstStyle/>
          <a:p>
            <a:r>
              <a:rPr lang="ru-RU" sz="6600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101600">
                    <a:srgbClr val="00B0F0">
                      <a:alpha val="60000"/>
                    </a:srgb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связисты</a:t>
            </a:r>
            <a:endParaRPr lang="ru-RU" sz="6600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glow rad="101600">
                  <a:srgbClr val="00B0F0">
                    <a:alpha val="60000"/>
                  </a:srgb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6752"/>
            <a:ext cx="1746854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2350" y="967890"/>
            <a:ext cx="1771650" cy="1839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74958"/>
            <a:ext cx="1771650" cy="1876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7799" y="2780929"/>
            <a:ext cx="1816201" cy="2033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51893"/>
            <a:ext cx="1683715" cy="1921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4817295"/>
            <a:ext cx="1835696" cy="2055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3877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6562"/>
            <a:ext cx="9151117" cy="683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DeflateBottom">
              <a:avLst/>
            </a:prstTxWarp>
            <a:noAutofit/>
          </a:bodyPr>
          <a:lstStyle/>
          <a:p>
            <a:r>
              <a:rPr lang="ru-RU" sz="72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символисты</a:t>
            </a:r>
            <a:endParaRPr lang="ru-RU" sz="7200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1844824"/>
            <a:ext cx="4104456" cy="370100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3200" dirty="0"/>
              <a:t>А. N (III)  и O</a:t>
            </a:r>
          </a:p>
          <a:p>
            <a:pPr marL="0" indent="0">
              <a:buNone/>
            </a:pPr>
            <a:r>
              <a:rPr lang="pt-BR" sz="3200" dirty="0"/>
              <a:t>Б. Li  и P</a:t>
            </a:r>
          </a:p>
          <a:p>
            <a:pPr marL="0" indent="0">
              <a:buNone/>
            </a:pPr>
            <a:r>
              <a:rPr lang="pt-BR" sz="3200" dirty="0"/>
              <a:t>В.  P (III)  и S (</a:t>
            </a:r>
            <a:r>
              <a:rPr lang="pt-BR" sz="3200" dirty="0" smtClean="0"/>
              <a:t>II</a:t>
            </a:r>
            <a:r>
              <a:rPr lang="ru-RU" sz="3200" dirty="0" smtClean="0"/>
              <a:t>)</a:t>
            </a:r>
            <a:endParaRPr lang="pt-BR" sz="3200" dirty="0"/>
          </a:p>
          <a:p>
            <a:pPr marL="0" indent="0">
              <a:buNone/>
            </a:pPr>
            <a:r>
              <a:rPr lang="pt-BR" sz="3200" dirty="0"/>
              <a:t>Г. Ca  и  Cl</a:t>
            </a:r>
            <a:endParaRPr lang="pt-BR" sz="3200" i="1" dirty="0"/>
          </a:p>
          <a:p>
            <a:pPr marL="0" indent="0">
              <a:buNone/>
            </a:pPr>
            <a:r>
              <a:rPr lang="pt-BR" sz="3200" dirty="0"/>
              <a:t>Д. S (VI)  и  O</a:t>
            </a:r>
          </a:p>
          <a:p>
            <a:pPr marL="0" indent="0">
              <a:buNone/>
            </a:pPr>
            <a:r>
              <a:rPr lang="pt-BR" sz="3200" dirty="0"/>
              <a:t>Е. N (V) и  </a:t>
            </a:r>
            <a:r>
              <a:rPr lang="pt-BR" sz="3200" dirty="0" smtClean="0"/>
              <a:t>O</a:t>
            </a:r>
            <a:endParaRPr lang="pt-BR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3968" y="1628800"/>
            <a:ext cx="4572000" cy="43396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sz="3600" dirty="0"/>
              <a:t>Ж. Mg  и  N (III)</a:t>
            </a:r>
          </a:p>
          <a:p>
            <a:r>
              <a:rPr lang="pt-BR" sz="3600" dirty="0"/>
              <a:t>З.  S (IV) и O</a:t>
            </a:r>
          </a:p>
          <a:p>
            <a:r>
              <a:rPr lang="pt-BR" sz="3600" dirty="0"/>
              <a:t>И. Na и S (II)</a:t>
            </a:r>
          </a:p>
          <a:p>
            <a:r>
              <a:rPr lang="pt-BR" sz="3600" dirty="0"/>
              <a:t>К. As (V)  и  F</a:t>
            </a:r>
          </a:p>
          <a:p>
            <a:r>
              <a:rPr lang="pt-BR" sz="3600" dirty="0"/>
              <a:t>Л. Al  и С (IV)</a:t>
            </a:r>
          </a:p>
          <a:p>
            <a:r>
              <a:rPr lang="pt-BR" sz="3600" dirty="0"/>
              <a:t>М. Cl (III) и  O</a:t>
            </a:r>
          </a:p>
          <a:p>
            <a:r>
              <a:rPr lang="pt-BR" sz="3600" dirty="0"/>
              <a:t>Н. Si (VI)  и F. 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6212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349" y="-20960"/>
            <a:ext cx="9110307" cy="6878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35379" y="620688"/>
            <a:ext cx="8396850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Inverted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внимание!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4689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509120"/>
            <a:ext cx="3240360" cy="223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284984"/>
            <a:ext cx="3680490" cy="2762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0"/>
            <a:ext cx="7467600" cy="48737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 на химию спешите </a:t>
            </a:r>
          </a:p>
          <a:p>
            <a:pPr marL="0" indent="0">
              <a:buNone/>
            </a:pPr>
            <a:r>
              <a:rPr lang="ru-RU" sz="3200" b="1" dirty="0">
                <a:solidFill>
                  <a:srgbClr val="0070C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3200" b="1" dirty="0" smtClean="0">
                <a:solidFill>
                  <a:srgbClr val="0070C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место математики,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rgbClr val="7030A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Так как химия – предмет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Просто замечательный!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tx2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Простирает она руки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rgbClr val="C0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Широко и властно,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человеческих делах</a:t>
            </a:r>
          </a:p>
          <a:p>
            <a:pPr marL="0" indent="0">
              <a:buNone/>
            </a:pPr>
            <a:r>
              <a:rPr lang="ru-RU" sz="3200" b="1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 всем причастна.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3072" y="0"/>
            <a:ext cx="2780928" cy="2780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62182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G:\таблица минделеев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20" y="332656"/>
            <a:ext cx="9004025" cy="6199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84303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G:\3b897b1e0650d978bebbae2038a_pre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260648"/>
            <a:ext cx="7833409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028855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467600" cy="1143000"/>
          </a:xfrm>
        </p:spPr>
        <p:txBody>
          <a:bodyPr>
            <a:normAutofit/>
          </a:bodyPr>
          <a:lstStyle/>
          <a:p>
            <a:r>
              <a:rPr lang="ru-RU" sz="6000" b="1" cap="none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Разминка:</a:t>
            </a:r>
            <a:endParaRPr lang="ru-RU" sz="6000" b="1" cap="none" dirty="0">
              <a:ln w="12700">
                <a:solidFill>
                  <a:srgbClr val="7030A0"/>
                </a:solidFill>
                <a:prstDash val="solid"/>
              </a:ln>
              <a:solidFill>
                <a:srgbClr val="FF0000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9340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7467600" cy="1143000"/>
          </a:xfrm>
        </p:spPr>
        <p:txBody>
          <a:bodyPr>
            <a:prstTxWarp prst="textStop">
              <a:avLst/>
            </a:prstTxWarp>
            <a:normAutofit/>
          </a:bodyPr>
          <a:lstStyle/>
          <a:p>
            <a:r>
              <a:rPr lang="ru-RU" sz="4000" b="1" dirty="0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капитанов</a:t>
            </a:r>
            <a:endParaRPr lang="ru-RU" sz="4000" b="1" dirty="0">
              <a:ln>
                <a:solidFill>
                  <a:srgbClr val="7030A0"/>
                </a:solidFill>
              </a:ln>
              <a:solidFill>
                <a:srgbClr val="002060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1654" y="2780928"/>
            <a:ext cx="4252877" cy="4077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2273" y="2780929"/>
            <a:ext cx="4355672" cy="407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0281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Wave1">
              <a:avLst/>
            </a:prstTxWarp>
            <a:normAutofit/>
          </a:bodyPr>
          <a:lstStyle/>
          <a:p>
            <a:r>
              <a:rPr lang="ru-RU" sz="6000" b="1" dirty="0" smtClean="0">
                <a:ln>
                  <a:solidFill>
                    <a:srgbClr val="002060"/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атомщики</a:t>
            </a:r>
            <a:endParaRPr lang="ru-RU" sz="6000" b="1" dirty="0">
              <a:ln>
                <a:solidFill>
                  <a:srgbClr val="002060"/>
                </a:solidFill>
              </a:ln>
              <a:solidFill>
                <a:schemeClr val="accent6">
                  <a:lumMod val="50000"/>
                </a:schemeClr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Задание: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764905"/>
              </p:ext>
            </p:extLst>
          </p:nvPr>
        </p:nvGraphicFramePr>
        <p:xfrm>
          <a:off x="683568" y="2276872"/>
          <a:ext cx="7416823" cy="4104455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866328"/>
                <a:gridCol w="1748715"/>
                <a:gridCol w="1900374"/>
                <a:gridCol w="1901406"/>
              </a:tblGrid>
              <a:tr h="13997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Изотоп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Число протонов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Число нейтронов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Число электронов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</a:tr>
              <a:tr h="676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1) </a:t>
                      </a:r>
                      <a:r>
                        <a:rPr lang="ru-RU" sz="2800" baseline="30000" dirty="0">
                          <a:effectLst/>
                        </a:rPr>
                        <a:t>18</a:t>
                      </a:r>
                      <a:r>
                        <a:rPr lang="ru-RU" sz="2800" dirty="0">
                          <a:effectLst/>
                        </a:rPr>
                        <a:t>O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676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2) </a:t>
                      </a:r>
                      <a:r>
                        <a:rPr lang="en-US" sz="2400" baseline="30000" dirty="0">
                          <a:effectLst/>
                        </a:rPr>
                        <a:t>24</a:t>
                      </a:r>
                      <a:r>
                        <a:rPr lang="en-US" sz="2400" dirty="0">
                          <a:effectLst/>
                        </a:rPr>
                        <a:t>Mg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676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3) </a:t>
                      </a:r>
                      <a:r>
                        <a:rPr lang="en-US" sz="2400" baseline="30000" dirty="0">
                          <a:effectLst/>
                        </a:rPr>
                        <a:t>80</a:t>
                      </a:r>
                      <a:r>
                        <a:rPr lang="en-US" sz="2400" dirty="0">
                          <a:effectLst/>
                        </a:rPr>
                        <a:t>Br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676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4) </a:t>
                      </a:r>
                      <a:r>
                        <a:rPr lang="en-US" sz="2400" baseline="30000" dirty="0">
                          <a:effectLst/>
                        </a:rPr>
                        <a:t>40</a:t>
                      </a:r>
                      <a:r>
                        <a:rPr lang="en-US" sz="2400" dirty="0">
                          <a:effectLst/>
                        </a:rPr>
                        <a:t>K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4030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1.Ядра, которым, нахождения, наибольшая, электронным, пространство, вероятность, электрона, облаком, называется, вокруг, в. </a:t>
            </a:r>
          </a:p>
          <a:p>
            <a:endParaRPr lang="ru-RU" sz="2800" dirty="0" smtClean="0"/>
          </a:p>
          <a:p>
            <a:r>
              <a:rPr lang="ru-RU" sz="2800" dirty="0" smtClean="0"/>
              <a:t>2.Свойства, проявляет, окислительные, озон, сильные. </a:t>
            </a:r>
          </a:p>
          <a:p>
            <a:endParaRPr lang="ru-RU" sz="2800" dirty="0" smtClean="0"/>
          </a:p>
          <a:p>
            <a:r>
              <a:rPr lang="ru-RU" sz="2800" dirty="0" smtClean="0"/>
              <a:t>3. Нейтронов, ядро, и, состоит, атома, протонов, из.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/>
              <a:t>Путаница</a:t>
            </a:r>
            <a:r>
              <a:rPr lang="ru-RU" sz="6600" dirty="0" smtClean="0"/>
              <a:t> 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232245625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78" y="-3831"/>
            <a:ext cx="9271134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564904"/>
          </a:xfrm>
        </p:spPr>
        <p:txBody>
          <a:bodyPr>
            <a:prstTxWarp prst="textCurveDown">
              <a:avLst/>
            </a:prstTxWarp>
            <a:noAutofit/>
          </a:bodyPr>
          <a:lstStyle/>
          <a:p>
            <a:r>
              <a:rPr lang="ru-RU" sz="5400" b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0000">
                      <a:alpha val="6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Облака, облака, но они электронные</a:t>
            </a:r>
            <a:endParaRPr lang="ru-RU" sz="5400" b="1" cap="none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101600">
                  <a:srgbClr val="FF0000">
                    <a:alpha val="60000"/>
                  </a:srgb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721481"/>
              </p:ext>
            </p:extLst>
          </p:nvPr>
        </p:nvGraphicFramePr>
        <p:xfrm>
          <a:off x="726209" y="2708920"/>
          <a:ext cx="7848871" cy="37228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09043"/>
                <a:gridCol w="2074630"/>
                <a:gridCol w="2765198"/>
              </a:tblGrid>
              <a:tr h="15841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2400" dirty="0">
                          <a:effectLst/>
                        </a:rPr>
                        <a:t>Распределение электронов по </a:t>
                      </a:r>
                      <a:r>
                        <a:rPr lang="ru-RU" sz="2400" dirty="0" smtClean="0">
                          <a:effectLst/>
                        </a:rPr>
                        <a:t>уровням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Элемент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1590" indent="-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Электронная формула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48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</a:rPr>
                        <a:t>1)   +5   2, 3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368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2) </a:t>
                      </a:r>
                      <a:r>
                        <a:rPr lang="ru-RU" sz="2400">
                          <a:effectLst/>
                        </a:rPr>
                        <a:t>  +1   1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537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3)  </a:t>
                      </a:r>
                      <a:r>
                        <a:rPr lang="ru-RU" sz="2400" dirty="0">
                          <a:effectLst/>
                        </a:rPr>
                        <a:t>+13  2, 8, 3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Oval 5"/>
          <p:cNvSpPr>
            <a:spLocks noChangeArrowheads="1"/>
          </p:cNvSpPr>
          <p:nvPr/>
        </p:nvSpPr>
        <p:spPr bwMode="auto">
          <a:xfrm>
            <a:off x="1219200" y="5661248"/>
            <a:ext cx="576263" cy="481385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Oval 4"/>
          <p:cNvSpPr>
            <a:spLocks noChangeArrowheads="1"/>
          </p:cNvSpPr>
          <p:nvPr/>
        </p:nvSpPr>
        <p:spPr bwMode="auto">
          <a:xfrm>
            <a:off x="1355792" y="4941168"/>
            <a:ext cx="400273" cy="390327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Oval 3"/>
          <p:cNvSpPr>
            <a:spLocks noChangeArrowheads="1"/>
          </p:cNvSpPr>
          <p:nvPr/>
        </p:nvSpPr>
        <p:spPr bwMode="auto">
          <a:xfrm>
            <a:off x="1312948" y="4338317"/>
            <a:ext cx="391815" cy="432048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2077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111</TotalTime>
  <Words>260</Words>
  <Application>Microsoft Office PowerPoint</Application>
  <PresentationFormat>Экран (4:3)</PresentationFormat>
  <Paragraphs>71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Игры  у  периодической  системы</vt:lpstr>
      <vt:lpstr>Презентация PowerPoint</vt:lpstr>
      <vt:lpstr>Презентация PowerPoint</vt:lpstr>
      <vt:lpstr>Презентация PowerPoint</vt:lpstr>
      <vt:lpstr>Разминка:</vt:lpstr>
      <vt:lpstr>Конкурс капитанов</vt:lpstr>
      <vt:lpstr>атомщики</vt:lpstr>
      <vt:lpstr>Путаница </vt:lpstr>
      <vt:lpstr>Облака, облака, но они электронные</vt:lpstr>
      <vt:lpstr>связисты</vt:lpstr>
      <vt:lpstr>символисты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Игры  у  периодической  системы</dc:title>
  <dc:creator>Admin</dc:creator>
  <cp:lastModifiedBy>3</cp:lastModifiedBy>
  <cp:revision>15</cp:revision>
  <dcterms:created xsi:type="dcterms:W3CDTF">2016-11-30T16:20:39Z</dcterms:created>
  <dcterms:modified xsi:type="dcterms:W3CDTF">2018-02-13T06:50:34Z</dcterms:modified>
</cp:coreProperties>
</file>