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300" r:id="rId14"/>
    <p:sldId id="271" r:id="rId15"/>
    <p:sldId id="257" r:id="rId16"/>
    <p:sldId id="259" r:id="rId17"/>
    <p:sldId id="26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94" r:id="rId35"/>
    <p:sldId id="288" r:id="rId36"/>
    <p:sldId id="289" r:id="rId37"/>
    <p:sldId id="290" r:id="rId38"/>
    <p:sldId id="291" r:id="rId39"/>
    <p:sldId id="292" r:id="rId40"/>
    <p:sldId id="293" r:id="rId41"/>
    <p:sldId id="299" r:id="rId42"/>
    <p:sldId id="296" r:id="rId43"/>
    <p:sldId id="295" r:id="rId44"/>
    <p:sldId id="301" r:id="rId45"/>
    <p:sldId id="297" r:id="rId46"/>
    <p:sldId id="298" r:id="rId47"/>
  </p:sldIdLst>
  <p:sldSz cx="9144000" cy="6858000" type="screen4x3"/>
  <p:notesSz cx="6858000" cy="9144000"/>
  <p:custDataLst>
    <p:tags r:id="rId4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0000"/>
    <a:srgbClr val="4A1B1A"/>
    <a:srgbClr val="800000"/>
    <a:srgbClr val="4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3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1"/>
            <a:ext cx="7772400" cy="7200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052736"/>
            <a:ext cx="6400800" cy="720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052736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88641"/>
            <a:ext cx="7772400" cy="7200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53;&#1045;&#1044;.%20&#1061;&#1048;&#1052;.%20&#1041;&#1048;&#1054;.2017.%20&#1051;&#1040;&#1044;&#1040;\natali-morskaya-cherepashka-po-imeni-natashka-rmx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13" Type="http://schemas.openxmlformats.org/officeDocument/2006/relationships/slide" Target="slide32.xml"/><Relationship Id="rId18" Type="http://schemas.openxmlformats.org/officeDocument/2006/relationships/slide" Target="slide22.xml"/><Relationship Id="rId26" Type="http://schemas.openxmlformats.org/officeDocument/2006/relationships/slide" Target="slide39.xml"/><Relationship Id="rId3" Type="http://schemas.openxmlformats.org/officeDocument/2006/relationships/slide" Target="slide21.xml"/><Relationship Id="rId21" Type="http://schemas.openxmlformats.org/officeDocument/2006/relationships/slide" Target="slide18.xml"/><Relationship Id="rId7" Type="http://schemas.openxmlformats.org/officeDocument/2006/relationships/slide" Target="slide37.xml"/><Relationship Id="rId12" Type="http://schemas.openxmlformats.org/officeDocument/2006/relationships/slide" Target="slide33.xml"/><Relationship Id="rId17" Type="http://schemas.openxmlformats.org/officeDocument/2006/relationships/slide" Target="slide30.xml"/><Relationship Id="rId25" Type="http://schemas.openxmlformats.org/officeDocument/2006/relationships/slide" Target="slide20.xml"/><Relationship Id="rId2" Type="http://schemas.openxmlformats.org/officeDocument/2006/relationships/slide" Target="slide16.xml"/><Relationship Id="rId16" Type="http://schemas.openxmlformats.org/officeDocument/2006/relationships/slide" Target="slide29.xml"/><Relationship Id="rId20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6.xml"/><Relationship Id="rId11" Type="http://schemas.openxmlformats.org/officeDocument/2006/relationships/slide" Target="slide34.xml"/><Relationship Id="rId24" Type="http://schemas.openxmlformats.org/officeDocument/2006/relationships/slide" Target="slide25.xml"/><Relationship Id="rId5" Type="http://schemas.openxmlformats.org/officeDocument/2006/relationships/slide" Target="slide31.xml"/><Relationship Id="rId15" Type="http://schemas.openxmlformats.org/officeDocument/2006/relationships/slide" Target="slide28.xml"/><Relationship Id="rId23" Type="http://schemas.openxmlformats.org/officeDocument/2006/relationships/slide" Target="slide19.xml"/><Relationship Id="rId10" Type="http://schemas.openxmlformats.org/officeDocument/2006/relationships/slide" Target="slide35.xml"/><Relationship Id="rId19" Type="http://schemas.openxmlformats.org/officeDocument/2006/relationships/slide" Target="slide17.xml"/><Relationship Id="rId4" Type="http://schemas.openxmlformats.org/officeDocument/2006/relationships/slide" Target="slide26.xml"/><Relationship Id="rId9" Type="http://schemas.openxmlformats.org/officeDocument/2006/relationships/slide" Target="slide40.xml"/><Relationship Id="rId14" Type="http://schemas.openxmlformats.org/officeDocument/2006/relationships/slide" Target="slide27.xml"/><Relationship Id="rId22" Type="http://schemas.openxmlformats.org/officeDocument/2006/relationships/slide" Target="slide24.xml"/><Relationship Id="rId27" Type="http://schemas.openxmlformats.org/officeDocument/2006/relationships/slide" Target="slide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53;&#1045;&#1044;.%20&#1061;&#1048;&#1052;.%20&#1041;&#1048;&#1054;.2017.%20&#1051;&#1040;&#1044;&#1040;\lyudmila-zykina-izdaleka-dolgo-techet-reka-volga.mp3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53;&#1045;&#1044;.%20&#1061;&#1048;&#1052;.%20&#1041;&#1048;&#1054;.2017.%20&#1051;&#1040;&#1044;&#1040;\l-venok-i-cherepaha-ya-na-solnyshke-lezhu.mp3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404664"/>
            <a:ext cx="7772400" cy="72008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  <a:latin typeface="Arial Black" pitchFamily="34" charset="0"/>
                <a:cs typeface="Aharoni" pitchFamily="2" charset="-79"/>
              </a:rPr>
              <a:t>В мире биологии</a:t>
            </a:r>
            <a:endParaRPr lang="ru-RU" sz="6000" b="1" dirty="0">
              <a:solidFill>
                <a:srgbClr val="9E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2743200" y="6309320"/>
            <a:ext cx="6400800" cy="43204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Открытое мероприятие для 8-11 классов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4048" y="2276872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Три клада у Природы есть: вода,</a:t>
            </a:r>
          </a:p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Земля и воздух – три ее основы.</a:t>
            </a:r>
          </a:p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Какая бы не грянула беда –</a:t>
            </a:r>
          </a:p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Целы они – все возродится снова.</a:t>
            </a:r>
          </a:p>
          <a:p>
            <a:pPr algn="r"/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С. </a:t>
            </a:r>
            <a:r>
              <a:rPr lang="ru-RU" i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Викулов</a:t>
            </a:r>
            <a:endParaRPr lang="ru-RU" i="1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88224" y="4941168"/>
            <a:ext cx="2555776" cy="136815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88224" y="4941167"/>
            <a:ext cx="2557110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err="1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Ренева</a:t>
            </a:r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О.А.</a:t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ЧОУ СОШ ЛАДА</a:t>
            </a:r>
            <a:b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г. Тольятти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340768"/>
            <a:ext cx="4608512" cy="208823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4A1B1A"/>
                </a:solidFill>
                <a:latin typeface="Corbel" pitchFamily="34" charset="0"/>
              </a:rPr>
              <a:t>Летом тле самцов не надо.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4A1B1A"/>
                </a:solidFill>
                <a:latin typeface="Corbel" pitchFamily="34" charset="0"/>
              </a:rPr>
              <a:t>Просто чудо из чудес !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4A1B1A"/>
                </a:solidFill>
                <a:latin typeface="Corbel" pitchFamily="34" charset="0"/>
              </a:rPr>
              <a:t>Этот способ размноженья</a:t>
            </a:r>
          </a:p>
          <a:p>
            <a:pPr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rgbClr val="4A1B1A"/>
                </a:solidFill>
                <a:latin typeface="Corbel" pitchFamily="34" charset="0"/>
              </a:rPr>
              <a:t>Мы зовём  … .</a:t>
            </a:r>
          </a:p>
        </p:txBody>
      </p:sp>
      <p:pic>
        <p:nvPicPr>
          <p:cNvPr id="21506" name="Picture 2" descr="Картинки по запросу картинки партеногене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2924944"/>
            <a:ext cx="5138936" cy="3425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Ответить на вопрос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755576" y="1268760"/>
            <a:ext cx="7416824" cy="1368152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Мехом какого животного отделана шапка Мономаха ?</a:t>
            </a:r>
          </a:p>
        </p:txBody>
      </p:sp>
      <p:pic>
        <p:nvPicPr>
          <p:cNvPr id="22530" name="Picture 2" descr="Картинки по запросу картинки шапка мономаха"/>
          <p:cNvPicPr>
            <a:picLocks noChangeAspect="1" noChangeArrowheads="1"/>
          </p:cNvPicPr>
          <p:nvPr/>
        </p:nvPicPr>
        <p:blipFill>
          <a:blip r:embed="rId2" cstate="print"/>
          <a:srcRect t="8983" b="4138"/>
          <a:stretch>
            <a:fillRect/>
          </a:stretch>
        </p:blipFill>
        <p:spPr bwMode="auto">
          <a:xfrm>
            <a:off x="323528" y="2780928"/>
            <a:ext cx="3888432" cy="3341621"/>
          </a:xfrm>
          <a:prstGeom prst="rect">
            <a:avLst/>
          </a:prstGeom>
          <a:noFill/>
        </p:spPr>
      </p:pic>
      <p:pic>
        <p:nvPicPr>
          <p:cNvPr id="22532" name="Picture 4" descr="Картинки по запросу картинки собо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924944"/>
            <a:ext cx="4526868" cy="3017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Ответить на вопрос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196752"/>
            <a:ext cx="8352928" cy="1080120"/>
          </a:xfr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Какое дерево дало название последнему перед Пасхой воскресенью ?</a:t>
            </a:r>
          </a:p>
        </p:txBody>
      </p:sp>
      <p:pic>
        <p:nvPicPr>
          <p:cNvPr id="23556" name="Picture 4" descr="Картинки по запросу картинки вер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04864"/>
            <a:ext cx="5963866" cy="4405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539552" y="908720"/>
            <a:ext cx="8064896" cy="72008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Музыкальная пауза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3" name="natali-morskaya-cherepashka-po-imeni-natashka-rm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55976" y="2420888"/>
            <a:ext cx="4320480" cy="72008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800000"/>
                </a:solidFill>
                <a:latin typeface="Arial Black" pitchFamily="34" charset="0"/>
              </a:rPr>
              <a:t>I</a:t>
            </a:r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 Тур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hlinkClick r:id="rId2" action="ppaction://hlinksldjump"/>
          </p:cNvPr>
          <p:cNvSpPr/>
          <p:nvPr/>
        </p:nvSpPr>
        <p:spPr>
          <a:xfrm>
            <a:off x="539552" y="2132856"/>
            <a:ext cx="129614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23528" y="764704"/>
          <a:ext cx="8496943" cy="568863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699211"/>
                <a:gridCol w="1699211"/>
                <a:gridCol w="1699211"/>
                <a:gridCol w="1801595"/>
                <a:gridCol w="1597715"/>
              </a:tblGrid>
              <a:tr h="1268342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Определения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Загадки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Учёные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Растения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44958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Рыбы</a:t>
                      </a:r>
                    </a:p>
                  </a:txBody>
                  <a:tcPr marL="68580" marR="68580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88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84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4A1B1A"/>
                        </a:solidFill>
                        <a:latin typeface="Arial Black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1560" y="1988841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" action="ppaction://hlinksldjump"/>
              </a:rPr>
              <a:t>10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7744" y="19888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3" action="ppaction://hlinksldjump"/>
              </a:rPr>
              <a:t>10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19888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4" action="ppaction://hlinksldjump"/>
              </a:rPr>
              <a:t>10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68144" y="19888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5" action="ppaction://hlinksldjump"/>
              </a:rPr>
              <a:t>10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52320" y="19888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6" action="ppaction://hlinksldjump"/>
              </a:rPr>
              <a:t>10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52320" y="2924944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7" action="ppaction://hlinksldjump"/>
              </a:rPr>
              <a:t>20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52320" y="37890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8" action="ppaction://hlinksldjump"/>
              </a:rPr>
              <a:t>30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452320" y="5445224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9" action="ppaction://hlinksldjump"/>
              </a:rPr>
              <a:t>50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96136" y="5517232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0" action="ppaction://hlinksldjump"/>
              </a:rPr>
              <a:t>50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96136" y="46531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1" action="ppaction://hlinksldjump"/>
              </a:rPr>
              <a:t>40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96136" y="37890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2" action="ppaction://hlinksldjump"/>
              </a:rPr>
              <a:t>30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96136" y="28529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3" action="ppaction://hlinksldjump"/>
              </a:rPr>
              <a:t>20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39952" y="28529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4" action="ppaction://hlinksldjump"/>
              </a:rPr>
              <a:t>20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39952" y="37890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5" action="ppaction://hlinksldjump"/>
              </a:rPr>
              <a:t>30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39952" y="46531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6" action="ppaction://hlinksldjump"/>
              </a:rPr>
              <a:t>40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9952" y="5445224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7" action="ppaction://hlinksldjump"/>
              </a:rPr>
              <a:t>50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339752" y="28529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8" action="ppaction://hlinksldjump"/>
              </a:rPr>
              <a:t>20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28529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19" action="ppaction://hlinksldjump"/>
              </a:rPr>
              <a:t>20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39752" y="37890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0" action="ppaction://hlinksldjump"/>
              </a:rPr>
              <a:t>30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3568" y="3789040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1" action="ppaction://hlinksldjump"/>
              </a:rPr>
              <a:t>30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39752" y="46531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2" action="ppaction://hlinksldjump"/>
              </a:rPr>
              <a:t>40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3568" y="46531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3" action="ppaction://hlinksldjump"/>
              </a:rPr>
              <a:t>40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339752" y="5445224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4" action="ppaction://hlinksldjump"/>
              </a:rPr>
              <a:t>50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3568" y="5445224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5" action="ppaction://hlinksldjump"/>
              </a:rPr>
              <a:t>50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52320" y="4653136"/>
            <a:ext cx="1080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4A1B1A"/>
                </a:solidFill>
                <a:hlinkClick r:id="rId26" action="ppaction://hlinksldjump"/>
              </a:rPr>
              <a:t>40</a:t>
            </a:r>
            <a:endParaRPr lang="ru-RU" sz="6000" b="1" dirty="0">
              <a:solidFill>
                <a:srgbClr val="4A1B1A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452320" y="6525344"/>
            <a:ext cx="1512168" cy="216024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27" action="ppaction://hlinksldjump"/>
              </a:rPr>
              <a:t>Дальше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Картинки по запросу картинки дыхание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476672"/>
            <a:ext cx="9525000" cy="633412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картинки размножение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2607" y="0"/>
            <a:ext cx="9851176" cy="70294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картинки пептиды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8538549" cy="417646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Картинки по запросу картинки пиноцитоз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l="48691"/>
          <a:stretch>
            <a:fillRect/>
          </a:stretch>
        </p:blipFill>
        <p:spPr bwMode="auto">
          <a:xfrm>
            <a:off x="611560" y="188640"/>
            <a:ext cx="7635974" cy="620515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483768" y="2420888"/>
            <a:ext cx="6332240" cy="72008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Разминка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Картинки по запросу картинки эукариоты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93304"/>
            <a:ext cx="8432325" cy="626469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55776" y="0"/>
            <a:ext cx="38884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9E0000"/>
                </a:solidFill>
              </a:rPr>
              <a:t>Эукариоты</a:t>
            </a:r>
            <a:endParaRPr lang="ru-RU" sz="44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картинки ель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40635"/>
            <a:ext cx="4896544" cy="652872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картинки слив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496944" cy="644351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Картинки по запросу картинки лип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620688"/>
            <a:ext cx="8364927" cy="612068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07904" y="0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9E0000"/>
                </a:solidFill>
              </a:rPr>
              <a:t>Липа</a:t>
            </a:r>
            <a:endParaRPr lang="ru-RU" sz="40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и по запросу картинки рябин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4624"/>
            <a:ext cx="8964488" cy="67233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артинки по запросу картинки берез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4624"/>
            <a:ext cx="8964488" cy="6723366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картинки дарвин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7560840" cy="50208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260648"/>
            <a:ext cx="354135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Ч. Дарвин</a:t>
            </a:r>
            <a:endParaRPr lang="ru-RU" sz="60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Картинки по запросу картинки и п павлов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908720"/>
            <a:ext cx="4600575" cy="5715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1960" y="188640"/>
            <a:ext cx="43668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И. П. Павлов</a:t>
            </a:r>
            <a:endParaRPr lang="ru-RU" sz="60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Картинки по запросу картинки с н виноградский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980728"/>
            <a:ext cx="4320480" cy="565983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99592" y="0"/>
            <a:ext cx="659398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С. Н. Виноградский</a:t>
            </a:r>
            <a:endParaRPr lang="ru-RU" sz="60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48910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И. М. Сеченов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6866" name="Picture 2" descr="Картинки по запросу картинки и м сеченов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908720"/>
            <a:ext cx="3859585" cy="573674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556792"/>
            <a:ext cx="4968552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Вдоль лесных дорожек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Много белых ножек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В шляпках разноцветных,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Издали заметных.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Собирай, не мешкай: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Это  …   .</a:t>
            </a:r>
          </a:p>
          <a:p>
            <a:endParaRPr lang="ru-RU" dirty="0"/>
          </a:p>
        </p:txBody>
      </p:sp>
      <p:pic>
        <p:nvPicPr>
          <p:cNvPr id="4100" name="Picture 4" descr="Картинки по запросу картинки сыроежки"/>
          <p:cNvPicPr>
            <a:picLocks noChangeAspect="1" noChangeArrowheads="1"/>
          </p:cNvPicPr>
          <p:nvPr/>
        </p:nvPicPr>
        <p:blipFill>
          <a:blip r:embed="rId2" cstate="print"/>
          <a:srcRect l="9897" t="9941" r="15875"/>
          <a:stretch>
            <a:fillRect/>
          </a:stretch>
        </p:blipFill>
        <p:spPr bwMode="auto">
          <a:xfrm>
            <a:off x="4860032" y="3356992"/>
            <a:ext cx="3960440" cy="3189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16632"/>
            <a:ext cx="539250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И. И. Мечников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5842" name="Picture 2" descr="Картинки по запросу картинки мечников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124744"/>
            <a:ext cx="3829300" cy="55598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Картинки по запросу картинки природ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536" y="1124744"/>
            <a:ext cx="9935072" cy="55884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31840" y="0"/>
            <a:ext cx="23192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Флора</a:t>
            </a:r>
            <a:endParaRPr lang="ru-RU" sz="6000" b="1" dirty="0">
              <a:solidFill>
                <a:srgbClr val="9E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42303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В конце дня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3794" name="Picture 2" descr="Картинки по запросу картинки петрушка и укроп в конце дня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4544" y="980728"/>
            <a:ext cx="9671720" cy="54403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50177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Наличие воды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2770" name="Picture 2" descr="Картинки по запросу картинки наличие воды для мхов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7799512" cy="584963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картинки яблоко с древа познания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4032448" cy="2281213"/>
          </a:xfrm>
          <a:prstGeom prst="rect">
            <a:avLst/>
          </a:prstGeom>
          <a:noFill/>
        </p:spPr>
      </p:pic>
      <p:pic>
        <p:nvPicPr>
          <p:cNvPr id="25604" name="Picture 4" descr="Картинки по запросу картинки яблоко раздор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332656"/>
            <a:ext cx="4391025" cy="3514726"/>
          </a:xfrm>
          <a:prstGeom prst="rect">
            <a:avLst/>
          </a:prstGeom>
          <a:noFill/>
        </p:spPr>
      </p:pic>
      <p:pic>
        <p:nvPicPr>
          <p:cNvPr id="25606" name="Picture 6" descr="Картинки по запросу картинки яблоко ньютон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284984"/>
            <a:ext cx="4968552" cy="331236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0"/>
            <a:ext cx="15760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Осы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1746" name="Picture 2" descr="Картинки по запросу картинкиосы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80728"/>
            <a:ext cx="8496944" cy="566462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0"/>
            <a:ext cx="19832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Один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30722" name="Picture 2" descr="Картинки по запросу картинки круг кровообращения у рыб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276872"/>
            <a:ext cx="8788371" cy="2232248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5358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Морской конек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29698" name="Picture 2" descr="Картинки по запросу картинки морской конек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536" y="1052736"/>
            <a:ext cx="8854952" cy="5534345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0"/>
            <a:ext cx="495058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Китовая акула</a:t>
            </a:r>
            <a:endParaRPr lang="ru-RU" sz="6000" b="1" dirty="0">
              <a:solidFill>
                <a:srgbClr val="9E0000"/>
              </a:solidFill>
            </a:endParaRPr>
          </a:p>
        </p:txBody>
      </p:sp>
      <p:pic>
        <p:nvPicPr>
          <p:cNvPr id="28674" name="Picture 2" descr="Картинки по запросу картинки китовая акула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8640960" cy="46085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0"/>
            <a:ext cx="7551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9E0000"/>
                </a:solidFill>
              </a:rPr>
              <a:t>Харчевня «Три пескаря»</a:t>
            </a:r>
            <a:endParaRPr lang="ru-RU" sz="5400" b="1" dirty="0">
              <a:solidFill>
                <a:srgbClr val="9E0000"/>
              </a:solidFill>
            </a:endParaRPr>
          </a:p>
        </p:txBody>
      </p:sp>
      <p:pic>
        <p:nvPicPr>
          <p:cNvPr id="27654" name="Picture 6" descr="Картинки по запросу картинки харчевня три пескаря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84784"/>
            <a:ext cx="6912768" cy="5184578"/>
          </a:xfrm>
          <a:prstGeom prst="rect">
            <a:avLst/>
          </a:prstGeom>
          <a:noFill/>
        </p:spPr>
      </p:pic>
      <p:pic>
        <p:nvPicPr>
          <p:cNvPr id="27652" name="Picture 4" descr="Картинки по запросу картинки харчевня три пескар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980728"/>
            <a:ext cx="2016224" cy="2016224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484784"/>
            <a:ext cx="6048672" cy="266429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Из – под  травки прошлогодней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Вылезают на свободу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Неразлучные сестрички – 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Рыжеватые  ….  .</a:t>
            </a:r>
          </a:p>
          <a:p>
            <a:pPr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</p:txBody>
      </p:sp>
      <p:pic>
        <p:nvPicPr>
          <p:cNvPr id="4102" name="Picture 6" descr="Картинки по запросу картинки лисич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284984"/>
            <a:ext cx="4775255" cy="32412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3888" y="0"/>
            <a:ext cx="15536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9E0000"/>
                </a:solidFill>
              </a:rPr>
              <a:t>Сом</a:t>
            </a:r>
            <a:endParaRPr lang="ru-RU" sz="6000" b="1" dirty="0">
              <a:solidFill>
                <a:srgbClr val="9E0000"/>
              </a:solidFill>
            </a:endParaRPr>
          </a:p>
        </p:txBody>
      </p:sp>
      <p:sp>
        <p:nvSpPr>
          <p:cNvPr id="26626" name="AutoShape 2" descr="Картинки по запросу картинки с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Картинки по запросу картинки со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Картинки по запросу картинки сом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3"/>
            <a:ext cx="8640960" cy="5480837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539552" y="908720"/>
            <a:ext cx="8064896" cy="72008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Музыкальная пауза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3" name="lyudmila-zykina-izdaleka-dolgo-techet-reka-volg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7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55976" y="2420888"/>
            <a:ext cx="4320480" cy="72008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800000"/>
                </a:solidFill>
                <a:latin typeface="Arial Black" pitchFamily="34" charset="0"/>
              </a:rPr>
              <a:t>II</a:t>
            </a:r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 Тур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7" y="1268760"/>
          <a:ext cx="8280921" cy="257454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1368153"/>
                <a:gridCol w="1791682"/>
                <a:gridCol w="1736710"/>
                <a:gridCol w="1677616"/>
                <a:gridCol w="1706760"/>
              </a:tblGrid>
              <a:tr h="1873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Гово-рилки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Абрака-дабра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Угадай, кто это.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Угадай-ки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Состав-ляйки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393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5"/>
          <p:cNvSpPr>
            <a:spLocks noGrp="1"/>
          </p:cNvSpPr>
          <p:nvPr>
            <p:ph type="title"/>
          </p:nvPr>
        </p:nvSpPr>
        <p:spPr>
          <a:xfrm>
            <a:off x="539552" y="908720"/>
            <a:ext cx="8064896" cy="72008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Музыкальная пауза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  <p:pic>
        <p:nvPicPr>
          <p:cNvPr id="3" name="l-venok-i-cherepaha-ya-na-solnyshke-lezh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355976" y="2420888"/>
            <a:ext cx="4320480" cy="720080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rgbClr val="800000"/>
                </a:solidFill>
                <a:latin typeface="Arial Black" pitchFamily="34" charset="0"/>
              </a:rPr>
              <a:t>III</a:t>
            </a:r>
            <a:r>
              <a:rPr lang="ru-RU" sz="5400" dirty="0" smtClean="0">
                <a:solidFill>
                  <a:srgbClr val="800000"/>
                </a:solidFill>
                <a:latin typeface="Arial Black" pitchFamily="34" charset="0"/>
              </a:rPr>
              <a:t> Тур</a:t>
            </a:r>
            <a:endParaRPr lang="ru-RU" sz="5400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95536" y="836712"/>
          <a:ext cx="8208913" cy="5423408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448273"/>
                <a:gridCol w="3096344"/>
                <a:gridCol w="2664296"/>
              </a:tblGrid>
              <a:tr h="18735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Литератур-ная гостиная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</a:rPr>
                        <a:t>Музыкальная шкатулка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Конкурс</a:t>
                      </a:r>
                      <a:r>
                        <a:rPr lang="ru-RU" sz="3600" b="1" baseline="0" dirty="0" smtClean="0">
                          <a:solidFill>
                            <a:schemeClr val="accent3">
                              <a:lumMod val="40000"/>
                              <a:lumOff val="6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капитанов</a:t>
                      </a:r>
                      <a:endParaRPr lang="ru-RU" sz="2000" b="1" dirty="0">
                        <a:solidFill>
                          <a:schemeClr val="accent3">
                            <a:lumMod val="40000"/>
                            <a:lumOff val="6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66812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rowSpan="9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52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28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166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2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ru-RU" sz="4000" b="1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826" marR="63826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124744"/>
            <a:ext cx="4968552" cy="5400600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Сидят на полянке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Чернушки – смуглянки,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И, словно подружки, 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На пнях – </a:t>
            </a:r>
            <a:r>
              <a:rPr lang="ru-RU" b="1" dirty="0" err="1" smtClean="0">
                <a:solidFill>
                  <a:srgbClr val="4A1B1A"/>
                </a:solidFill>
                <a:latin typeface="Corbel" pitchFamily="34" charset="0"/>
              </a:rPr>
              <a:t>говорушки</a:t>
            </a: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Стоят на опушке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Свинушки, волнушки.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И. будто сестрички, -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Меж ними лисички.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Что солнышко, рыжий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Под сосенкой – рыжик.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Понурый спросонок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И скользкий  …  .</a:t>
            </a:r>
          </a:p>
          <a:p>
            <a:pPr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</p:txBody>
      </p:sp>
      <p:pic>
        <p:nvPicPr>
          <p:cNvPr id="16386" name="Picture 2" descr="Картинки по запросу картинки маслен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708920"/>
            <a:ext cx="3728877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412776"/>
            <a:ext cx="6048672" cy="266429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Кто генерал среди грибов? –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Спросил ребят грибник.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Ответ был дан ему таков: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- Гриб главный - … .</a:t>
            </a: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  <a:p>
            <a:pPr>
              <a:buFont typeface="Arial" pitchFamily="34" charset="0"/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</p:txBody>
      </p:sp>
      <p:pic>
        <p:nvPicPr>
          <p:cNvPr id="17410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356992"/>
            <a:ext cx="4953000" cy="3000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9512" y="1412776"/>
            <a:ext cx="6048672" cy="2664296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Подберёзовик с берёзой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Обменялись веществом.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Мы такие отношенья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 …..   зовём.</a:t>
            </a:r>
          </a:p>
          <a:p>
            <a:pPr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  <a:p>
            <a:pPr>
              <a:buNone/>
            </a:pPr>
            <a:endParaRPr lang="ru-RU" b="1" dirty="0" smtClean="0">
              <a:solidFill>
                <a:srgbClr val="4A1B1A"/>
              </a:solidFill>
              <a:latin typeface="Corbel" pitchFamily="34" charset="0"/>
            </a:endParaRPr>
          </a:p>
        </p:txBody>
      </p:sp>
      <p:pic>
        <p:nvPicPr>
          <p:cNvPr id="18434" name="Picture 2" descr="Картинки по запросу картинки микориз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140968"/>
            <a:ext cx="5128731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23528" y="1124744"/>
            <a:ext cx="8280920" cy="2448272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Два организма взаимно полезны, 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Связаны вместе просто железно.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Жить в одиночку? – огромный вопрос.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Такое сожительство есть  ….  . </a:t>
            </a:r>
          </a:p>
        </p:txBody>
      </p:sp>
      <p:pic>
        <p:nvPicPr>
          <p:cNvPr id="19458" name="Picture 2" descr="Картинки по запросу картинки симбио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429000"/>
            <a:ext cx="4464496" cy="3095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92088"/>
          </a:xfrm>
        </p:spPr>
        <p:txBody>
          <a:bodyPr/>
          <a:lstStyle/>
          <a:p>
            <a:r>
              <a:rPr lang="ru-RU" b="1" dirty="0" smtClean="0">
                <a:solidFill>
                  <a:srgbClr val="800000"/>
                </a:solidFill>
                <a:cs typeface="Aharoni" pitchFamily="2" charset="-79"/>
              </a:rPr>
              <a:t>Закончить стихотворение</a:t>
            </a:r>
            <a:endParaRPr lang="ru-RU" b="1" dirty="0">
              <a:solidFill>
                <a:srgbClr val="800000"/>
              </a:solidFill>
              <a:cs typeface="Aharoni" pitchFamily="2" charset="-79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124744"/>
            <a:ext cx="4464496" cy="4464496"/>
          </a:xfr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Железа есть под желудком,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Выделяет  ….  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Для обмена углеводов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Он нам всем необходим.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Высокий уровень глюкозы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Он сведёт в крови на «нет».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Если мало инсулина – </a:t>
            </a:r>
          </a:p>
          <a:p>
            <a:pPr>
              <a:buNone/>
            </a:pPr>
            <a:r>
              <a:rPr lang="ru-RU" b="1" dirty="0" smtClean="0">
                <a:solidFill>
                  <a:srgbClr val="4A1B1A"/>
                </a:solidFill>
                <a:latin typeface="Corbel" pitchFamily="34" charset="0"/>
              </a:rPr>
              <a:t>У вас будет …  .</a:t>
            </a:r>
          </a:p>
        </p:txBody>
      </p:sp>
      <p:pic>
        <p:nvPicPr>
          <p:cNvPr id="20482" name="Picture 2" descr="Картинки по запросу картинки инсулин"/>
          <p:cNvPicPr>
            <a:picLocks noChangeAspect="1" noChangeArrowheads="1"/>
          </p:cNvPicPr>
          <p:nvPr/>
        </p:nvPicPr>
        <p:blipFill>
          <a:blip r:embed="rId2" cstate="print"/>
          <a:srcRect l="10274" t="7705" r="4965" b="5607"/>
          <a:stretch>
            <a:fillRect/>
          </a:stretch>
        </p:blipFill>
        <p:spPr bwMode="auto">
          <a:xfrm>
            <a:off x="5004048" y="1412776"/>
            <a:ext cx="3802022" cy="25922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80112" y="4653136"/>
            <a:ext cx="2880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800000"/>
                </a:solidFill>
              </a:rPr>
              <a:t>Диабет</a:t>
            </a:r>
            <a:endParaRPr lang="ru-RU" sz="54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2965cdd6d2d8d90548a186ccf560bf69769a"/>
</p:tagLst>
</file>

<file path=ppt/theme/theme1.xml><?xml version="1.0" encoding="utf-8"?>
<a:theme xmlns:a="http://schemas.openxmlformats.org/drawingml/2006/main" name="Абстрактный шаблон 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Абстрактный шаблон 3</Template>
  <TotalTime>189</TotalTime>
  <Words>396</Words>
  <Application>Microsoft Office PowerPoint</Application>
  <PresentationFormat>Экран (4:3)</PresentationFormat>
  <Paragraphs>145</Paragraphs>
  <Slides>46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Абстрактный шаблон 3</vt:lpstr>
      <vt:lpstr>В мире биологии</vt:lpstr>
      <vt:lpstr>Разминка</vt:lpstr>
      <vt:lpstr>Закончить стихотворение</vt:lpstr>
      <vt:lpstr>Закончить стихотворение</vt:lpstr>
      <vt:lpstr>Закончить стихотворение</vt:lpstr>
      <vt:lpstr>Закончить стихотворение</vt:lpstr>
      <vt:lpstr>Закончить стихотворение</vt:lpstr>
      <vt:lpstr>Закончить стихотворение</vt:lpstr>
      <vt:lpstr>Закончить стихотворение</vt:lpstr>
      <vt:lpstr>Закончить стихотворение</vt:lpstr>
      <vt:lpstr>Ответить на вопрос</vt:lpstr>
      <vt:lpstr>Ответить на вопрос</vt:lpstr>
      <vt:lpstr>Музыкальная пауза</vt:lpstr>
      <vt:lpstr>I 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Музыкальная пауза</vt:lpstr>
      <vt:lpstr>II Тур</vt:lpstr>
      <vt:lpstr>Презентация PowerPoint</vt:lpstr>
      <vt:lpstr>Музыкальная пауза</vt:lpstr>
      <vt:lpstr>III Тур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мире биологии</dc:title>
  <dc:creator>Admin</dc:creator>
  <cp:lastModifiedBy>3</cp:lastModifiedBy>
  <cp:revision>28</cp:revision>
  <dcterms:created xsi:type="dcterms:W3CDTF">2017-12-03T08:38:37Z</dcterms:created>
  <dcterms:modified xsi:type="dcterms:W3CDTF">2018-02-13T06:46:54Z</dcterms:modified>
</cp:coreProperties>
</file>