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86" r:id="rId3"/>
    <p:sldId id="260" r:id="rId4"/>
    <p:sldId id="261" r:id="rId5"/>
    <p:sldId id="262" r:id="rId6"/>
    <p:sldId id="287" r:id="rId7"/>
    <p:sldId id="263" r:id="rId8"/>
    <p:sldId id="284" r:id="rId9"/>
    <p:sldId id="266" r:id="rId10"/>
    <p:sldId id="270" r:id="rId11"/>
    <p:sldId id="289" r:id="rId12"/>
    <p:sldId id="272" r:id="rId13"/>
    <p:sldId id="276" r:id="rId14"/>
    <p:sldId id="291" r:id="rId15"/>
    <p:sldId id="280" r:id="rId16"/>
    <p:sldId id="25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4660"/>
  </p:normalViewPr>
  <p:slideViewPr>
    <p:cSldViewPr>
      <p:cViewPr>
        <p:scale>
          <a:sx n="72" d="100"/>
          <a:sy n="72" d="100"/>
        </p:scale>
        <p:origin x="-129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9969E-8133-4570-A258-822A9D2479E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FC935-206D-4F66-9DE2-E1F6C9432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43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FC935-206D-4F66-9DE2-E1F6C9432DB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597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fld id="{FC4B6883-AC87-4D33-8D09-678709C711F7}" type="slidenum">
              <a:rPr lang="ru-RU" altLang="ru-RU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eaLnBrk="1"/>
              <a:t>12</a:t>
            </a:fld>
            <a:endParaRPr lang="ru-RU" altLang="ru-RU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2253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fld id="{4500A714-1079-45E5-9740-46C4487C7255}" type="slidenum">
              <a:rPr lang="ru-RU" altLang="ru-RU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eaLnBrk="1"/>
              <a:t>13</a:t>
            </a:fld>
            <a:endParaRPr lang="ru-RU" altLang="ru-RU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17.04.2023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3" cstate="email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s1.pic4you.ru/allimage/y2012/08-28/12216/2377705.png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072330" y="4756128"/>
            <a:ext cx="1919268" cy="210187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58538"/>
            <a:chOff x="1115616" y="2146448"/>
            <a:chExt cx="7165477" cy="335792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000232" y="1142984"/>
            <a:ext cx="5214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557550"/>
            <a:ext cx="89289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в межличностных отношениях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материале произведения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А.П.Чехова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«Вишневый сад»).</a:t>
            </a:r>
          </a:p>
        </p:txBody>
      </p:sp>
      <p:pic>
        <p:nvPicPr>
          <p:cNvPr id="1026" name="Picture 2" descr="https://performerstuff.com/mgs/wp-content/uploads/2017/08/cherryorch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18" y="3237519"/>
            <a:ext cx="640070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601265"/>
              </p:ext>
            </p:extLst>
          </p:nvPr>
        </p:nvGraphicFramePr>
        <p:xfrm>
          <a:off x="1" y="332657"/>
          <a:ext cx="9144000" cy="65376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3076"/>
                <a:gridCol w="4809067"/>
                <a:gridCol w="2221857"/>
              </a:tblGrid>
              <a:tr h="17541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Компромисс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Взаимные уступки, согласие на частичное удовлетворение собственных интересов в обмен на достижение частных интересов другой стороны.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80" marR="66580" marT="0" marB="0"/>
                </a:tc>
              </a:tr>
              <a:tr h="24412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Избегание (уход)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 реакция на конфликт, выражающаяся в игнорирование или фактическом отрицании конфликта.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Избегание отличается минимальной, практически нулевой степенью настойчивости в удовлетворении собственных интересов.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</a:tr>
              <a:tr h="23298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Приспособление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Уступка противоположной стороне в достижении ее интересов вплоть до их полного удовлетворения и отказа от своих интересов.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66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438446"/>
              </p:ext>
            </p:extLst>
          </p:nvPr>
        </p:nvGraphicFramePr>
        <p:xfrm>
          <a:off x="1" y="332657"/>
          <a:ext cx="9144000" cy="65376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3076"/>
                <a:gridCol w="4809067"/>
                <a:gridCol w="2221857"/>
              </a:tblGrid>
              <a:tr h="17541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Компромисс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Взаимные уступки, согласие на частичное удовлетворение собственных интересов в обмен на достижение частных интересов другой стороны.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Аня, Трофимов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</a:tr>
              <a:tr h="24412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Избегание (уход)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 реакция на конфликт, выражающаяся в игнорирование или фактическом отрицании конфликта.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Избегание отличается минимальной, практически нулевой степенью настойчивости в удовлетворении собственных интересов.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Раневская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</a:tr>
              <a:tr h="23298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Приспособление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Уступка противоположной стороне в достижении ее интересов вплоть до их полного удовлетворения и отказа от своих интересов.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Фирс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6580" marR="66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0844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424801" y="-10081"/>
            <a:ext cx="8228160" cy="1166523"/>
          </a:xfrm>
        </p:spPr>
        <p:txBody>
          <a:bodyPr lIns="82945" tIns="35268" rIns="82945" bIns="41473"/>
          <a:lstStyle/>
          <a:p>
            <a:pPr eaLnBrk="1"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mtClean="0"/>
              <a:t>Как успешно разрешать конфликты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628800"/>
            <a:ext cx="8496944" cy="4670412"/>
          </a:xfrm>
        </p:spPr>
        <p:txBody>
          <a:bodyPr lIns="82945" tIns="41473" rIns="82945" bIns="41473"/>
          <a:lstStyle/>
          <a:p>
            <a:pPr marL="96482" indent="0" eaLnBrk="1">
              <a:buClr>
                <a:srgbClr val="996633"/>
              </a:buClr>
              <a:buSzPct val="45000"/>
              <a:buNone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Переговоры -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процесс, при котором стороны пытаются разрешить конфликт путём непосредственного обсуждения между собой.</a:t>
            </a:r>
          </a:p>
        </p:txBody>
      </p:sp>
      <p:sp>
        <p:nvSpPr>
          <p:cNvPr id="10244" name="AutoShape 3"/>
          <p:cNvSpPr>
            <a:spLocks noChangeArrowheads="1"/>
          </p:cNvSpPr>
          <p:nvPr/>
        </p:nvSpPr>
        <p:spPr bwMode="auto">
          <a:xfrm>
            <a:off x="611560" y="4077072"/>
            <a:ext cx="2654360" cy="2390647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10245" name="AutoShape 4"/>
          <p:cNvSpPr>
            <a:spLocks noChangeArrowheads="1"/>
          </p:cNvSpPr>
          <p:nvPr/>
        </p:nvSpPr>
        <p:spPr bwMode="auto">
          <a:xfrm>
            <a:off x="4499992" y="4077072"/>
            <a:ext cx="2599496" cy="2390647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cxnSp>
        <p:nvCxnSpPr>
          <p:cNvPr id="10246" name="AutoShape 5"/>
          <p:cNvCxnSpPr>
            <a:cxnSpLocks noChangeShapeType="1"/>
            <a:stCxn id="10244" idx="6"/>
            <a:endCxn id="10245" idx="2"/>
          </p:cNvCxnSpPr>
          <p:nvPr/>
        </p:nvCxnSpPr>
        <p:spPr bwMode="auto">
          <a:xfrm>
            <a:off x="3265920" y="5272396"/>
            <a:ext cx="1234072" cy="0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807439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10081"/>
            <a:ext cx="8652961" cy="1166523"/>
          </a:xfrm>
        </p:spPr>
        <p:txBody>
          <a:bodyPr lIns="82945" tIns="35268" rIns="82945" bIns="41473"/>
          <a:lstStyle/>
          <a:p>
            <a:pPr eaLnBrk="1"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успешно разрешать конфликт (3)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135301" y="597907"/>
            <a:ext cx="9145016" cy="4861965"/>
          </a:xfrm>
        </p:spPr>
        <p:txBody>
          <a:bodyPr lIns="82945" tIns="41473" rIns="82945" bIns="41473"/>
          <a:lstStyle/>
          <a:p>
            <a:pPr marL="390246" indent="-293764" eaLnBrk="1">
              <a:buClr>
                <a:srgbClr val="996633"/>
              </a:buClr>
              <a:buSzPct val="45000"/>
              <a:buFont typeface="Wingdings" charset="2"/>
              <a:buChar char=""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Арбитраж —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сторона контролирует не только процесс, но и исход конфликта; арбитры решают, что именно сторонам необходимо сделать для разрешения их конфликта, и, обычно наделены властью, способной принудить стороны выполнить соответствующее решение. </a:t>
            </a:r>
          </a:p>
        </p:txBody>
      </p:sp>
      <p:sp>
        <p:nvSpPr>
          <p:cNvPr id="13316" name="AutoShape 3"/>
          <p:cNvSpPr>
            <a:spLocks noChangeArrowheads="1"/>
          </p:cNvSpPr>
          <p:nvPr/>
        </p:nvSpPr>
        <p:spPr bwMode="auto">
          <a:xfrm>
            <a:off x="467544" y="4800025"/>
            <a:ext cx="2223832" cy="2024852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13318" name="AutoShape 5"/>
          <p:cNvSpPr>
            <a:spLocks noChangeArrowheads="1"/>
          </p:cNvSpPr>
          <p:nvPr/>
        </p:nvSpPr>
        <p:spPr bwMode="auto">
          <a:xfrm>
            <a:off x="4437207" y="4856204"/>
            <a:ext cx="2304256" cy="1870040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13319" name="AutoShape 6"/>
          <p:cNvSpPr>
            <a:spLocks noChangeArrowheads="1"/>
          </p:cNvSpPr>
          <p:nvPr/>
        </p:nvSpPr>
        <p:spPr bwMode="auto">
          <a:xfrm>
            <a:off x="2576433" y="3028890"/>
            <a:ext cx="2376264" cy="1872209"/>
          </a:xfrm>
          <a:prstGeom prst="smileyFace">
            <a:avLst>
              <a:gd name="adj" fmla="val 4653"/>
            </a:avLst>
          </a:prstGeom>
          <a:solidFill>
            <a:srgbClr val="CFE7E5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 altLang="ru-RU"/>
          </a:p>
        </p:txBody>
      </p:sp>
      <p:sp>
        <p:nvSpPr>
          <p:cNvPr id="13320" name="Line 7"/>
          <p:cNvSpPr>
            <a:spLocks noChangeShapeType="1"/>
          </p:cNvSpPr>
          <p:nvPr/>
        </p:nvSpPr>
        <p:spPr bwMode="auto">
          <a:xfrm flipH="1">
            <a:off x="2336574" y="4869456"/>
            <a:ext cx="1180800" cy="97930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13321" name="Line 8"/>
          <p:cNvSpPr>
            <a:spLocks noChangeShapeType="1"/>
          </p:cNvSpPr>
          <p:nvPr/>
        </p:nvSpPr>
        <p:spPr bwMode="auto">
          <a:xfrm>
            <a:off x="3995936" y="4859855"/>
            <a:ext cx="1437120" cy="1110356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1189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Успешные пути разрешения конфликта</a:t>
            </a:r>
            <a:endParaRPr lang="ru-RU" sz="2400" dirty="0">
              <a:ea typeface="Calibri"/>
              <a:cs typeface="Times New Roman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187624" y="2420888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139952" y="242088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156176" y="2420888"/>
            <a:ext cx="64807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87068" y="3414193"/>
            <a:ext cx="1620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Переговоры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34662" y="3429000"/>
            <a:ext cx="1410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Медиация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235689" y="3453056"/>
            <a:ext cx="1420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Арбитраж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529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8498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Рефлексия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16832"/>
            <a:ext cx="6686550" cy="377762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smtClean="0"/>
              <a:t>1</a:t>
            </a:r>
            <a:r>
              <a:rPr lang="ru-RU" sz="3200" dirty="0"/>
              <a:t>. Мне понравилось на уроке…</a:t>
            </a:r>
          </a:p>
          <a:p>
            <a:pPr marL="0" indent="0" algn="just">
              <a:buNone/>
            </a:pPr>
            <a:r>
              <a:rPr lang="ru-RU" sz="3200" dirty="0"/>
              <a:t>2. Я узнал…</a:t>
            </a:r>
          </a:p>
          <a:p>
            <a:pPr marL="0" indent="0" algn="just">
              <a:buNone/>
            </a:pPr>
            <a:r>
              <a:rPr lang="ru-RU" sz="3200" dirty="0"/>
              <a:t>3. Больше всего мне запомнилось…</a:t>
            </a:r>
          </a:p>
          <a:p>
            <a:pPr marL="0" indent="0" algn="just">
              <a:buNone/>
            </a:pPr>
            <a:r>
              <a:rPr lang="ru-RU" sz="3200" dirty="0"/>
              <a:t>4. Удивительно было то, что…</a:t>
            </a:r>
          </a:p>
          <a:p>
            <a:pPr marL="0" indent="0" algn="just">
              <a:buNone/>
            </a:pPr>
            <a:r>
              <a:rPr lang="ru-RU" sz="3200" dirty="0"/>
              <a:t>5. Раньше я не знал (а)…</a:t>
            </a:r>
          </a:p>
          <a:p>
            <a:pPr marL="0" indent="0" algn="just">
              <a:buNone/>
            </a:pPr>
            <a:r>
              <a:rPr lang="ru-RU" sz="3200" dirty="0"/>
              <a:t>6. Думаю, этот урок</a:t>
            </a:r>
            <a:r>
              <a:rPr lang="ru-RU" sz="3200" dirty="0" smtClean="0"/>
              <a:t>…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331" y="3428402"/>
            <a:ext cx="2247670" cy="342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9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1000108"/>
            <a:ext cx="8577953" cy="376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896" y="45525"/>
            <a:ext cx="8229600" cy="1143000"/>
          </a:xfrm>
        </p:spPr>
        <p:txBody>
          <a:bodyPr/>
          <a:lstStyle/>
          <a:p>
            <a:r>
              <a:rPr lang="ru-RU" b="1" dirty="0"/>
              <a:t>Используемая литература: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24" y="836712"/>
            <a:ext cx="8741040" cy="4668805"/>
          </a:xfrm>
        </p:spPr>
        <p:txBody>
          <a:bodyPr/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Поурочные разработки по обществознанию (профильный уровень) 10 класс. 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Сорокина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ВАКО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2008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обществознанию с вопросами для самопроверки. 9-11 к.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И.В.Синова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Санкт-Петербург.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Обществознание. Полный справочник.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П.А.Баранов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А.В.Воронцов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С.В.Шевченко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Москва. АСТ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Астрель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для 10 класса общеобразовательных учреждений Под редакцией Л. Н. Боголюбова, А. Ю.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Лазебниковой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 М. Смирновой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.2007</a:t>
            </a:r>
          </a:p>
          <a:p>
            <a:pPr lvl="0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/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сущность конфликтов, их разнообразие и стратегии взаимодействия в конфликтных ситуациях на основе произведения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А.П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Чехова «Вишневый сад».</a:t>
            </a:r>
          </a:p>
        </p:txBody>
      </p:sp>
    </p:spTree>
    <p:extLst>
      <p:ext uri="{BB962C8B-B14F-4D97-AF65-F5344CB8AC3E}">
        <p14:creationId xmlns:p14="http://schemas.microsoft.com/office/powerpoint/2010/main" val="1808156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 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24744"/>
            <a:ext cx="8229600" cy="4525963"/>
          </a:xfrm>
        </p:spPr>
        <p:txBody>
          <a:bodyPr/>
          <a:lstStyle/>
          <a:p>
            <a:pPr lv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«конфликт».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конфликтов.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конфликтов.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 конфликта.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взаимодействия в конфликте.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Успешное разрешение конфликта.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528" y="1484784"/>
            <a:ext cx="2933965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/>
          <a:lstStyle/>
          <a:p>
            <a:r>
              <a:rPr lang="ru-RU" dirty="0" smtClean="0"/>
              <a:t>Понятие конфликт.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/>
          <a:lstStyle/>
          <a:p>
            <a:r>
              <a:rPr lang="ru-RU" b="1" dirty="0"/>
              <a:t>Конфликт — это столкновение, предельное обострение противоречий, ситуация, когда одна сторона противостоит другой.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2" descr="1335099635_6-e1367141626487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" r="7559"/>
          <a:stretch>
            <a:fillRect/>
          </a:stretch>
        </p:blipFill>
        <p:spPr bwMode="auto">
          <a:xfrm>
            <a:off x="0" y="3133950"/>
            <a:ext cx="3972049" cy="334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20120118-1817251385025252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21897"/>
            <a:ext cx="3960440" cy="256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24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конфликтов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445624" cy="474198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конфликтов-это объективные обстоятельства, которые предопределяют возникновение конфликтов.</a:t>
            </a: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конфликтов-это рассогласование: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Целей, интересов.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Взглядов, убеждений.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Личностных качеств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Понимания информации.-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Ожиданий, позиций.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35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 себя!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конфликтов-это рассогласование: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Целей, интересов.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Лопахин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Взглядов, убеждений.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-Трофимов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Личностных качеств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.-Гаев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Понимания информации.-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Раневская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Ожиданий, позиций.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-Фирс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278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78"/>
            <a:ext cx="8229600" cy="1143000"/>
          </a:xfrm>
        </p:spPr>
        <p:txBody>
          <a:bodyPr/>
          <a:lstStyle/>
          <a:p>
            <a:pPr lvl="0">
              <a:tabLst>
                <a:tab pos="1338263" algn="l"/>
              </a:tabLst>
            </a:pPr>
            <a:r>
              <a:rPr lang="ru-RU" dirty="0"/>
              <a:t>Классификация конфликтов.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6516216" cy="5472608"/>
          </a:xfrm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степени вовлеченности людей в конфликт, все конфликты мы можем разделить на 3 группы:</a:t>
            </a:r>
          </a:p>
          <a:p>
            <a:pPr lvl="0"/>
            <a:r>
              <a:rPr lang="ru-RU" sz="2800" b="1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внутриличностный</a:t>
            </a: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(один участник);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качестве конфликтующих сторон выступают различные части нашего «Я».</a:t>
            </a:r>
          </a:p>
          <a:p>
            <a:pPr lvl="0"/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(два участника);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конфликт возникает как противоборство двух или более людей.</a:t>
            </a:r>
          </a:p>
          <a:p>
            <a:pPr lvl="0"/>
            <a:r>
              <a:rPr lang="ru-RU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межгрупповой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(много участников</a:t>
            </a:r>
            <a:r>
              <a:rPr lang="ru-RU" sz="2800" dirty="0"/>
              <a:t>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государства). 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92696"/>
            <a:ext cx="2915815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715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Проверьте себя!</a:t>
            </a:r>
            <a:b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Классификация 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конфликтов</a:t>
            </a:r>
            <a:r>
              <a:rPr lang="ru-RU" alt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0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4571330"/>
              </p:ext>
            </p:extLst>
          </p:nvPr>
        </p:nvGraphicFramePr>
        <p:xfrm>
          <a:off x="125661" y="1916832"/>
          <a:ext cx="8748464" cy="2945989"/>
        </p:xfrm>
        <a:graphic>
          <a:graphicData uri="http://schemas.openxmlformats.org/drawingml/2006/table">
            <a:tbl>
              <a:tblPr firstRow="1" firstCol="1" bandRow="1"/>
              <a:tblGrid>
                <a:gridCol w="2915815"/>
                <a:gridCol w="2617931"/>
                <a:gridCol w="3214718"/>
              </a:tblGrid>
              <a:tr h="12634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Внутриличностный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Межличностный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Межгрупповой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8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Лопахин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Лопахин и Трофимов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Представители</a:t>
                      </a:r>
                      <a:r>
                        <a:rPr lang="ru-RU" sz="24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дворянства и представители «нового общества»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235950" y="8307388"/>
            <a:ext cx="638175" cy="561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61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Стратегии взаимодействия в конфликте.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8018497"/>
              </p:ext>
            </p:extLst>
          </p:nvPr>
        </p:nvGraphicFramePr>
        <p:xfrm>
          <a:off x="0" y="1700809"/>
          <a:ext cx="9144000" cy="56676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9671"/>
                <a:gridCol w="5474577"/>
                <a:gridCol w="2339752"/>
              </a:tblGrid>
              <a:tr h="47104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стратегии взаимодействий в конфликте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</a:tr>
              <a:tr h="19295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Соперничество (борьба)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Стремление к доминированию и в конечном счете устранение одной из сторон в конфликте.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Конкуренция характеризуется максимальной настойчивостью в удовлетворении собственных интересов.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</a:tr>
              <a:tr h="27565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Сотрудничество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Стремление к интеграции интересов всех участников конфликта. В содержание интересов каждой из сторон входит удовлетворение основных интересов другой стороны.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Сотрудничество соединяет максимально настойчивость в удовлетворении как собственных интересов в конфликте, так и интересов другой стороны.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6143" marR="3614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4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1265</TotalTime>
  <Words>662</Words>
  <Application>Microsoft Office PowerPoint</Application>
  <PresentationFormat>Экран (4:3)</PresentationFormat>
  <Paragraphs>95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План урока : </vt:lpstr>
      <vt:lpstr>Понятие конфликт. </vt:lpstr>
      <vt:lpstr>Причины конфликтов</vt:lpstr>
      <vt:lpstr>Проверьте себя!</vt:lpstr>
      <vt:lpstr>Классификация конфликтов. </vt:lpstr>
      <vt:lpstr>Проверьте себя! Классификация конфликтов </vt:lpstr>
      <vt:lpstr>Стратегии взаимодействия в конфликте. </vt:lpstr>
      <vt:lpstr>  </vt:lpstr>
      <vt:lpstr>  </vt:lpstr>
      <vt:lpstr>Как успешно разрешать конфликты</vt:lpstr>
      <vt:lpstr>Как успешно разрешать конфликт (3)</vt:lpstr>
      <vt:lpstr>Презентация PowerPoint</vt:lpstr>
      <vt:lpstr>Рефлексия </vt:lpstr>
      <vt:lpstr>Используемая литература: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42</cp:revision>
  <dcterms:created xsi:type="dcterms:W3CDTF">2014-06-24T15:51:35Z</dcterms:created>
  <dcterms:modified xsi:type="dcterms:W3CDTF">2023-04-17T06:57:18Z</dcterms:modified>
</cp:coreProperties>
</file>