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74" r:id="rId12"/>
    <p:sldId id="267" r:id="rId13"/>
    <p:sldId id="269" r:id="rId14"/>
    <p:sldId id="268" r:id="rId15"/>
    <p:sldId id="270" r:id="rId16"/>
    <p:sldId id="271" r:id="rId17"/>
    <p:sldId id="276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66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2B5F7D-B706-4B64-9336-8AC5FA6D50D2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399722-1111-4D48-8931-49B4FB3D8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471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51FA525-A92B-4AED-976E-0A8E77ECD79A}" type="slidenum">
              <a:rPr lang="ru-RU" altLang="ru-RU"/>
              <a:pPr eaLnBrk="1" hangingPunct="1"/>
              <a:t>3</a:t>
            </a:fld>
            <a:endParaRPr lang="ru-RU" altLang="ru-RU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17BA2D6-C7E3-4E16-B8D3-2817AD6124F0}" type="slidenum">
              <a:rPr lang="ru-RU" altLang="ru-RU"/>
              <a:pPr eaLnBrk="1" hangingPunct="1"/>
              <a:t>14</a:t>
            </a:fld>
            <a:endParaRPr lang="ru-RU" altLang="ru-RU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E047E22-DEF3-4853-85DD-6C7868F11621}" type="slidenum">
              <a:rPr lang="ru-RU" altLang="ru-RU"/>
              <a:pPr eaLnBrk="1" hangingPunct="1"/>
              <a:t>4</a:t>
            </a:fld>
            <a:endParaRPr lang="ru-RU" altLang="ru-RU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180909F-E4E1-4708-B719-045C2190E932}" type="slidenum">
              <a:rPr lang="ru-RU" altLang="ru-RU"/>
              <a:pPr eaLnBrk="1" hangingPunct="1"/>
              <a:t>5</a:t>
            </a:fld>
            <a:endParaRPr lang="ru-RU" altLang="ru-RU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D52908D-A826-48CE-8BF7-5A070274C9AF}" type="slidenum">
              <a:rPr lang="ru-RU" altLang="ru-RU"/>
              <a:pPr eaLnBrk="1" hangingPunct="1"/>
              <a:t>6</a:t>
            </a:fld>
            <a:endParaRPr lang="ru-RU" altLang="ru-RU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9D78070-AB6C-4981-97A3-13F950795C1C}" type="slidenum">
              <a:rPr lang="ru-RU" altLang="ru-RU"/>
              <a:pPr eaLnBrk="1" hangingPunct="1"/>
              <a:t>7</a:t>
            </a:fld>
            <a:endParaRPr lang="ru-RU" altLang="ru-RU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BDD3631-9F09-48DA-9997-896DD71F0602}" type="slidenum">
              <a:rPr lang="ru-RU" altLang="ru-RU"/>
              <a:pPr eaLnBrk="1" hangingPunct="1"/>
              <a:t>8</a:t>
            </a:fld>
            <a:endParaRPr lang="ru-RU" altLang="ru-RU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7D0040B-43DE-4D0A-AE62-45B731B1C393}" type="slidenum">
              <a:rPr lang="ru-RU" altLang="ru-RU"/>
              <a:pPr eaLnBrk="1" hangingPunct="1"/>
              <a:t>10</a:t>
            </a:fld>
            <a:endParaRPr lang="ru-RU" altLang="ru-RU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21A0E2-273D-45F0-B268-E32640E6C0B2}" type="slidenum">
              <a:rPr lang="ru-RU" altLang="ru-RU"/>
              <a:pPr eaLnBrk="1" hangingPunct="1"/>
              <a:t>12</a:t>
            </a:fld>
            <a:endParaRPr lang="ru-RU" altLang="ru-RU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7D0040B-43DE-4D0A-AE62-45B731B1C393}" type="slidenum">
              <a:rPr lang="ru-RU" altLang="ru-RU"/>
              <a:pPr eaLnBrk="1" hangingPunct="1"/>
              <a:t>13</a:t>
            </a:fld>
            <a:endParaRPr lang="ru-RU" altLang="ru-RU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00" name="Text Box 4"/>
          <p:cNvGrpSpPr>
            <a:grpSpLocks/>
          </p:cNvGrpSpPr>
          <p:nvPr/>
        </p:nvGrpSpPr>
        <p:grpSpPr bwMode="auto">
          <a:xfrm>
            <a:off x="-42863" y="1670050"/>
            <a:ext cx="5754688" cy="4938713"/>
            <a:chOff x="-27" y="1052"/>
            <a:chExt cx="3625" cy="3111"/>
          </a:xfrm>
        </p:grpSpPr>
        <p:pic>
          <p:nvPicPr>
            <p:cNvPr id="25602" name="Text Box 4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" y="1052"/>
              <a:ext cx="3625" cy="31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603" name="Text Box 3"/>
            <p:cNvSpPr txBox="1">
              <a:spLocks noChangeArrowheads="1"/>
            </p:cNvSpPr>
            <p:nvPr/>
          </p:nvSpPr>
          <p:spPr bwMode="auto">
            <a:xfrm>
              <a:off x="1125" y="1215"/>
              <a:ext cx="2263" cy="2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ru-RU" altLang="ru-RU" sz="1800" b="1" dirty="0">
                  <a:solidFill>
                    <a:srgbClr val="000099"/>
                  </a:solidFill>
                </a:rPr>
                <a:t>Ей было 1100 лет.</a:t>
              </a:r>
            </a:p>
            <a:p>
              <a:pPr eaLnBrk="1" hangingPunct="1"/>
              <a:r>
                <a:rPr lang="ru-RU" altLang="ru-RU" sz="1800" b="1" dirty="0">
                  <a:solidFill>
                    <a:srgbClr val="000099"/>
                  </a:solidFill>
                </a:rPr>
                <a:t>Она в 101 класс ходила</a:t>
              </a:r>
              <a:endParaRPr lang="ru-RU" altLang="ru-RU" sz="1800" b="1" dirty="0">
                <a:solidFill>
                  <a:srgbClr val="000099"/>
                </a:solidFill>
                <a:latin typeface="Arial" charset="0"/>
              </a:endParaRPr>
            </a:p>
            <a:p>
              <a:pPr eaLnBrk="1" hangingPunct="1"/>
              <a:r>
                <a:rPr lang="ru-RU" altLang="ru-RU" sz="1800" b="1" dirty="0">
                  <a:solidFill>
                    <a:srgbClr val="000099"/>
                  </a:solidFill>
                </a:rPr>
                <a:t>В портфеле по 100 книг носила</a:t>
              </a:r>
            </a:p>
            <a:p>
              <a:pPr eaLnBrk="1" hangingPunct="1"/>
              <a:r>
                <a:rPr lang="ru-RU" altLang="ru-RU" sz="1800" b="1" dirty="0">
                  <a:solidFill>
                    <a:srgbClr val="000099"/>
                  </a:solidFill>
                </a:rPr>
                <a:t>Все это правда, а не бред.</a:t>
              </a:r>
              <a:endParaRPr lang="ru-RU" altLang="ru-RU" sz="1800" b="1" dirty="0">
                <a:solidFill>
                  <a:srgbClr val="000099"/>
                </a:solidFill>
                <a:latin typeface="Arial" charset="0"/>
              </a:endParaRPr>
            </a:p>
            <a:p>
              <a:pPr eaLnBrk="1" hangingPunct="1"/>
              <a:r>
                <a:rPr lang="ru-RU" altLang="ru-RU" sz="1800" b="1" dirty="0">
                  <a:solidFill>
                    <a:srgbClr val="000099"/>
                  </a:solidFill>
                </a:rPr>
                <a:t>Когда пыля десятком ног, </a:t>
              </a:r>
            </a:p>
            <a:p>
              <a:pPr eaLnBrk="1" hangingPunct="1"/>
              <a:r>
                <a:rPr lang="ru-RU" altLang="ru-RU" sz="1800" b="1" dirty="0">
                  <a:solidFill>
                    <a:srgbClr val="000099"/>
                  </a:solidFill>
                </a:rPr>
                <a:t>Она шагала по дороге,</a:t>
              </a:r>
            </a:p>
            <a:p>
              <a:pPr eaLnBrk="1" hangingPunct="1"/>
              <a:r>
                <a:rPr lang="ru-RU" altLang="ru-RU" sz="1800" b="1" dirty="0">
                  <a:solidFill>
                    <a:srgbClr val="000099"/>
                  </a:solidFill>
                </a:rPr>
                <a:t>За ней всегда бежал щенок</a:t>
              </a:r>
            </a:p>
            <a:p>
              <a:pPr eaLnBrk="1" hangingPunct="1"/>
              <a:r>
                <a:rPr lang="ru-RU" altLang="ru-RU" sz="1800" b="1" dirty="0">
                  <a:solidFill>
                    <a:srgbClr val="000099"/>
                  </a:solidFill>
                </a:rPr>
                <a:t>С одним хвостом, зато </a:t>
              </a:r>
              <a:r>
                <a:rPr lang="ru-RU" altLang="ru-RU" sz="1800" b="1" dirty="0" err="1">
                  <a:solidFill>
                    <a:srgbClr val="000099"/>
                  </a:solidFill>
                </a:rPr>
                <a:t>стоногий</a:t>
              </a:r>
              <a:r>
                <a:rPr lang="ru-RU" altLang="ru-RU" sz="1800" b="1" dirty="0">
                  <a:solidFill>
                    <a:srgbClr val="000099"/>
                  </a:solidFill>
                  <a:latin typeface="Arial" charset="0"/>
                </a:rPr>
                <a:t>.</a:t>
              </a:r>
            </a:p>
            <a:p>
              <a:pPr eaLnBrk="1" hangingPunct="1"/>
              <a:r>
                <a:rPr lang="ru-RU" altLang="ru-RU" sz="1800" b="1" dirty="0">
                  <a:solidFill>
                    <a:srgbClr val="000099"/>
                  </a:solidFill>
                </a:rPr>
                <a:t>Она ловила каждый звук</a:t>
              </a:r>
            </a:p>
            <a:p>
              <a:pPr eaLnBrk="1" hangingPunct="1"/>
              <a:r>
                <a:rPr lang="ru-RU" altLang="ru-RU" sz="1800" b="1" dirty="0">
                  <a:solidFill>
                    <a:srgbClr val="000099"/>
                  </a:solidFill>
                </a:rPr>
                <a:t>Своими десятью ушами,</a:t>
              </a:r>
            </a:p>
            <a:p>
              <a:pPr eaLnBrk="1" hangingPunct="1"/>
              <a:r>
                <a:rPr lang="ru-RU" altLang="ru-RU" sz="1800" b="1" dirty="0">
                  <a:solidFill>
                    <a:srgbClr val="000099"/>
                  </a:solidFill>
                </a:rPr>
                <a:t>И 10 загорелых рук</a:t>
              </a:r>
            </a:p>
            <a:p>
              <a:pPr eaLnBrk="1" hangingPunct="1"/>
              <a:r>
                <a:rPr lang="ru-RU" altLang="ru-RU" sz="1800" b="1" dirty="0">
                  <a:solidFill>
                    <a:srgbClr val="000099"/>
                  </a:solidFill>
                </a:rPr>
                <a:t>Портфель и поводок держали.</a:t>
              </a:r>
            </a:p>
            <a:p>
              <a:pPr eaLnBrk="1" hangingPunct="1"/>
              <a:r>
                <a:rPr lang="ru-RU" altLang="ru-RU" sz="1800" b="1" dirty="0">
                  <a:solidFill>
                    <a:srgbClr val="000099"/>
                  </a:solidFill>
                </a:rPr>
                <a:t>И 10 темно-синих глаз</a:t>
              </a:r>
            </a:p>
            <a:p>
              <a:pPr eaLnBrk="1" hangingPunct="1"/>
              <a:r>
                <a:rPr lang="ru-RU" altLang="ru-RU" sz="1800" b="1" dirty="0">
                  <a:solidFill>
                    <a:srgbClr val="000099"/>
                  </a:solidFill>
                </a:rPr>
                <a:t>Оглядывали мир привычно.</a:t>
              </a:r>
            </a:p>
            <a:p>
              <a:pPr eaLnBrk="1" hangingPunct="1"/>
              <a:r>
                <a:rPr lang="ru-RU" altLang="ru-RU" sz="1800" b="1" dirty="0">
                  <a:solidFill>
                    <a:srgbClr val="000099"/>
                  </a:solidFill>
                </a:rPr>
                <a:t>Но станет все совсем обычным, </a:t>
              </a:r>
            </a:p>
            <a:p>
              <a:pPr eaLnBrk="1" hangingPunct="1"/>
              <a:r>
                <a:rPr lang="ru-RU" altLang="ru-RU" sz="1800" b="1" dirty="0">
                  <a:solidFill>
                    <a:srgbClr val="000099"/>
                  </a:solidFill>
                </a:rPr>
                <a:t>Когда поймете наш рассказ.</a:t>
              </a:r>
              <a:endParaRPr lang="ru-RU" altLang="ru-RU" sz="1800" dirty="0">
                <a:solidFill>
                  <a:srgbClr val="000099"/>
                </a:solidFill>
                <a:latin typeface="Arial" charset="0"/>
              </a:endParaRPr>
            </a:p>
          </p:txBody>
        </p:sp>
      </p:grpSp>
      <p:pic>
        <p:nvPicPr>
          <p:cNvPr id="29701" name="Picture 5" descr="NEEDHEL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2643188"/>
            <a:ext cx="376237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Прямоугольник 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54013"/>
            <a:ext cx="7564438" cy="1212850"/>
          </a:xfrm>
          <a:prstGeom prst="rect">
            <a:avLst/>
          </a:prstGeom>
          <a:solidFill>
            <a:srgbClr val="C00000"/>
          </a:solidFill>
        </p:spPr>
      </p:pic>
    </p:spTree>
    <p:extLst>
      <p:ext uri="{BB962C8B-B14F-4D97-AF65-F5344CB8AC3E}">
        <p14:creationId xmlns:p14="http://schemas.microsoft.com/office/powerpoint/2010/main" val="3872573831"/>
      </p:ext>
    </p:extLst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C468F3C-1348-4574-BDFF-28A3EFC476B5}" type="slidenum">
              <a:rPr lang="ru-RU" altLang="ru-RU"/>
              <a:pPr eaLnBrk="1" hangingPunct="1"/>
              <a:t>10</a:t>
            </a:fld>
            <a:endParaRPr lang="ru-RU" altLang="ru-RU"/>
          </a:p>
        </p:txBody>
      </p:sp>
      <p:sp>
        <p:nvSpPr>
          <p:cNvPr id="12291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3000" b="1"/>
              <a:t>Перевод целых чисел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95288" y="835025"/>
            <a:ext cx="53879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Font typeface="Wingdings" pitchFamily="2" charset="2"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Двоичная система: </a:t>
            </a:r>
            <a:br>
              <a:rPr lang="ru-RU" altLang="ru-RU" sz="2400" b="1">
                <a:solidFill>
                  <a:schemeClr val="accent2"/>
                </a:solidFill>
              </a:rPr>
            </a:br>
            <a:r>
              <a:rPr lang="ru-RU" altLang="ru-RU" sz="2400" b="1"/>
              <a:t>Алфавит: </a:t>
            </a:r>
            <a:r>
              <a:rPr lang="en-US" altLang="ru-RU" sz="2400"/>
              <a:t>0, 1</a:t>
            </a:r>
            <a:br>
              <a:rPr lang="en-US" altLang="ru-RU" sz="2400"/>
            </a:br>
            <a:r>
              <a:rPr lang="ru-RU" altLang="ru-RU" sz="2400" b="1"/>
              <a:t>Основание</a:t>
            </a:r>
            <a:r>
              <a:rPr lang="ru-RU" altLang="ru-RU" sz="2400"/>
              <a:t> (количество цифр): </a:t>
            </a:r>
            <a:r>
              <a:rPr lang="ru-RU" altLang="ru-RU" sz="2400" b="1"/>
              <a:t>2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539750" y="2060575"/>
            <a:ext cx="1163638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accent2"/>
                </a:solidFill>
              </a:rPr>
              <a:t>10 </a:t>
            </a:r>
            <a:r>
              <a:rPr lang="ru-RU" sz="2400" b="1">
                <a:solidFill>
                  <a:schemeClr val="accent2"/>
                </a:solidFill>
                <a:sym typeface="Symbol" pitchFamily="18" charset="2"/>
              </a:rPr>
              <a:t> </a:t>
            </a:r>
            <a:r>
              <a:rPr lang="ru-RU" sz="2400" b="1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2268538" y="2133600"/>
            <a:ext cx="523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19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2268538" y="2133600"/>
            <a:ext cx="1295400" cy="1177925"/>
            <a:chOff x="1429" y="1344"/>
            <a:chExt cx="816" cy="742"/>
          </a:xfrm>
        </p:grpSpPr>
        <p:grpSp>
          <p:nvGrpSpPr>
            <p:cNvPr id="12347" name="Group 15"/>
            <p:cNvGrpSpPr>
              <a:grpSpLocks/>
            </p:cNvGrpSpPr>
            <p:nvPr/>
          </p:nvGrpSpPr>
          <p:grpSpPr bwMode="auto">
            <a:xfrm>
              <a:off x="1791" y="1344"/>
              <a:ext cx="454" cy="499"/>
              <a:chOff x="1791" y="1344"/>
              <a:chExt cx="454" cy="499"/>
            </a:xfrm>
          </p:grpSpPr>
          <p:grpSp>
            <p:nvGrpSpPr>
              <p:cNvPr id="12352" name="Group 13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12354" name="Line 10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55" name="Line 11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353" name="Rectangle 12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altLang="ru-RU" sz="2400"/>
                  <a:t>2</a:t>
                </a:r>
              </a:p>
            </p:txBody>
          </p:sp>
        </p:grpSp>
        <p:sp>
          <p:nvSpPr>
            <p:cNvPr id="12348" name="Rectangle 14"/>
            <p:cNvSpPr>
              <a:spLocks noChangeArrowheads="1"/>
            </p:cNvSpPr>
            <p:nvPr/>
          </p:nvSpPr>
          <p:spPr bwMode="auto">
            <a:xfrm>
              <a:off x="1837" y="161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2400"/>
                <a:t>9</a:t>
              </a:r>
            </a:p>
          </p:txBody>
        </p:sp>
        <p:sp>
          <p:nvSpPr>
            <p:cNvPr id="12349" name="Rectangle 16"/>
            <p:cNvSpPr>
              <a:spLocks noChangeArrowheads="1"/>
            </p:cNvSpPr>
            <p:nvPr/>
          </p:nvSpPr>
          <p:spPr bwMode="auto">
            <a:xfrm>
              <a:off x="1429" y="1525"/>
              <a:ext cx="33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2400"/>
                <a:t>18</a:t>
              </a:r>
            </a:p>
          </p:txBody>
        </p:sp>
        <p:sp>
          <p:nvSpPr>
            <p:cNvPr id="12350" name="Line 17"/>
            <p:cNvSpPr>
              <a:spLocks noChangeShapeType="1"/>
            </p:cNvSpPr>
            <p:nvPr/>
          </p:nvSpPr>
          <p:spPr bwMode="auto">
            <a:xfrm>
              <a:off x="1474" y="1797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6" name="Rectangle 18"/>
            <p:cNvSpPr>
              <a:spLocks noChangeArrowheads="1"/>
            </p:cNvSpPr>
            <p:nvPr/>
          </p:nvSpPr>
          <p:spPr bwMode="auto">
            <a:xfrm>
              <a:off x="1519" y="1842"/>
              <a:ext cx="175" cy="24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ru-RU" sz="2400"/>
                <a:t>1</a:t>
              </a:r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2843213" y="2565400"/>
            <a:ext cx="1295400" cy="1177925"/>
            <a:chOff x="1429" y="1344"/>
            <a:chExt cx="816" cy="742"/>
          </a:xfrm>
        </p:grpSpPr>
        <p:grpSp>
          <p:nvGrpSpPr>
            <p:cNvPr id="12338" name="Group 21"/>
            <p:cNvGrpSpPr>
              <a:grpSpLocks/>
            </p:cNvGrpSpPr>
            <p:nvPr/>
          </p:nvGrpSpPr>
          <p:grpSpPr bwMode="auto">
            <a:xfrm>
              <a:off x="1791" y="1344"/>
              <a:ext cx="454" cy="499"/>
              <a:chOff x="1791" y="1344"/>
              <a:chExt cx="454" cy="499"/>
            </a:xfrm>
          </p:grpSpPr>
          <p:grpSp>
            <p:nvGrpSpPr>
              <p:cNvPr id="12343" name="Group 22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12345" name="Line 23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46" name="Line 24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344" name="Rectangle 25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altLang="ru-RU" sz="2400"/>
                  <a:t>2</a:t>
                </a:r>
              </a:p>
            </p:txBody>
          </p:sp>
        </p:grpSp>
        <p:sp>
          <p:nvSpPr>
            <p:cNvPr id="12339" name="Rectangle 26"/>
            <p:cNvSpPr>
              <a:spLocks noChangeArrowheads="1"/>
            </p:cNvSpPr>
            <p:nvPr/>
          </p:nvSpPr>
          <p:spPr bwMode="auto">
            <a:xfrm>
              <a:off x="1837" y="161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2400"/>
                <a:t>4</a:t>
              </a:r>
            </a:p>
          </p:txBody>
        </p:sp>
        <p:sp>
          <p:nvSpPr>
            <p:cNvPr id="12340" name="Rectangle 27"/>
            <p:cNvSpPr>
              <a:spLocks noChangeArrowheads="1"/>
            </p:cNvSpPr>
            <p:nvPr/>
          </p:nvSpPr>
          <p:spPr bwMode="auto">
            <a:xfrm>
              <a:off x="1429" y="1525"/>
              <a:ext cx="2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2400"/>
                <a:t> 8</a:t>
              </a:r>
            </a:p>
          </p:txBody>
        </p:sp>
        <p:sp>
          <p:nvSpPr>
            <p:cNvPr id="12341" name="Line 28"/>
            <p:cNvSpPr>
              <a:spLocks noChangeShapeType="1"/>
            </p:cNvSpPr>
            <p:nvPr/>
          </p:nvSpPr>
          <p:spPr bwMode="auto">
            <a:xfrm>
              <a:off x="1474" y="1797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37" name="Rectangle 29"/>
            <p:cNvSpPr>
              <a:spLocks noChangeArrowheads="1"/>
            </p:cNvSpPr>
            <p:nvPr/>
          </p:nvSpPr>
          <p:spPr bwMode="auto">
            <a:xfrm>
              <a:off x="1519" y="1842"/>
              <a:ext cx="175" cy="24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ru-RU" sz="2400"/>
                <a:t>1</a:t>
              </a:r>
            </a:p>
          </p:txBody>
        </p:sp>
      </p:grpSp>
      <p:grpSp>
        <p:nvGrpSpPr>
          <p:cNvPr id="8" name="Group 30"/>
          <p:cNvGrpSpPr>
            <a:grpSpLocks/>
          </p:cNvGrpSpPr>
          <p:nvPr/>
        </p:nvGrpSpPr>
        <p:grpSpPr bwMode="auto">
          <a:xfrm>
            <a:off x="3419475" y="2997200"/>
            <a:ext cx="1295400" cy="1177925"/>
            <a:chOff x="1429" y="1344"/>
            <a:chExt cx="816" cy="742"/>
          </a:xfrm>
        </p:grpSpPr>
        <p:grpSp>
          <p:nvGrpSpPr>
            <p:cNvPr id="12329" name="Group 31"/>
            <p:cNvGrpSpPr>
              <a:grpSpLocks/>
            </p:cNvGrpSpPr>
            <p:nvPr/>
          </p:nvGrpSpPr>
          <p:grpSpPr bwMode="auto">
            <a:xfrm>
              <a:off x="1791" y="1344"/>
              <a:ext cx="454" cy="499"/>
              <a:chOff x="1791" y="1344"/>
              <a:chExt cx="454" cy="499"/>
            </a:xfrm>
          </p:grpSpPr>
          <p:grpSp>
            <p:nvGrpSpPr>
              <p:cNvPr id="12334" name="Group 32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12336" name="Line 33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37" name="Line 34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335" name="Rectangle 35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altLang="ru-RU" sz="2400"/>
                  <a:t>2</a:t>
                </a:r>
              </a:p>
            </p:txBody>
          </p:sp>
        </p:grpSp>
        <p:sp>
          <p:nvSpPr>
            <p:cNvPr id="12330" name="Rectangle 36"/>
            <p:cNvSpPr>
              <a:spLocks noChangeArrowheads="1"/>
            </p:cNvSpPr>
            <p:nvPr/>
          </p:nvSpPr>
          <p:spPr bwMode="auto">
            <a:xfrm>
              <a:off x="1837" y="161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2400"/>
                <a:t>2</a:t>
              </a:r>
            </a:p>
          </p:txBody>
        </p:sp>
        <p:sp>
          <p:nvSpPr>
            <p:cNvPr id="12331" name="Rectangle 37"/>
            <p:cNvSpPr>
              <a:spLocks noChangeArrowheads="1"/>
            </p:cNvSpPr>
            <p:nvPr/>
          </p:nvSpPr>
          <p:spPr bwMode="auto">
            <a:xfrm>
              <a:off x="1429" y="1525"/>
              <a:ext cx="2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2400"/>
                <a:t> 4</a:t>
              </a:r>
            </a:p>
          </p:txBody>
        </p:sp>
        <p:sp>
          <p:nvSpPr>
            <p:cNvPr id="12332" name="Line 38"/>
            <p:cNvSpPr>
              <a:spLocks noChangeShapeType="1"/>
            </p:cNvSpPr>
            <p:nvPr/>
          </p:nvSpPr>
          <p:spPr bwMode="auto">
            <a:xfrm>
              <a:off x="1474" y="1797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47" name="Rectangle 39"/>
            <p:cNvSpPr>
              <a:spLocks noChangeArrowheads="1"/>
            </p:cNvSpPr>
            <p:nvPr/>
          </p:nvSpPr>
          <p:spPr bwMode="auto">
            <a:xfrm>
              <a:off x="1519" y="1842"/>
              <a:ext cx="175" cy="24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ru-RU" sz="2400"/>
                <a:t>0</a:t>
              </a:r>
            </a:p>
          </p:txBody>
        </p:sp>
      </p:grpSp>
      <p:grpSp>
        <p:nvGrpSpPr>
          <p:cNvPr id="11" name="Group 40"/>
          <p:cNvGrpSpPr>
            <a:grpSpLocks/>
          </p:cNvGrpSpPr>
          <p:nvPr/>
        </p:nvGrpSpPr>
        <p:grpSpPr bwMode="auto">
          <a:xfrm>
            <a:off x="3995738" y="3429000"/>
            <a:ext cx="1295400" cy="1177925"/>
            <a:chOff x="1429" y="1344"/>
            <a:chExt cx="816" cy="742"/>
          </a:xfrm>
        </p:grpSpPr>
        <p:grpSp>
          <p:nvGrpSpPr>
            <p:cNvPr id="12320" name="Group 41"/>
            <p:cNvGrpSpPr>
              <a:grpSpLocks/>
            </p:cNvGrpSpPr>
            <p:nvPr/>
          </p:nvGrpSpPr>
          <p:grpSpPr bwMode="auto">
            <a:xfrm>
              <a:off x="1791" y="1344"/>
              <a:ext cx="454" cy="499"/>
              <a:chOff x="1791" y="1344"/>
              <a:chExt cx="454" cy="499"/>
            </a:xfrm>
          </p:grpSpPr>
          <p:grpSp>
            <p:nvGrpSpPr>
              <p:cNvPr id="12325" name="Group 42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12327" name="Line 43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28" name="Line 44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326" name="Rectangle 45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altLang="ru-RU" sz="2400"/>
                  <a:t>2</a:t>
                </a:r>
              </a:p>
            </p:txBody>
          </p:sp>
        </p:grpSp>
        <p:sp>
          <p:nvSpPr>
            <p:cNvPr id="12321" name="Rectangle 46"/>
            <p:cNvSpPr>
              <a:spLocks noChangeArrowheads="1"/>
            </p:cNvSpPr>
            <p:nvPr/>
          </p:nvSpPr>
          <p:spPr bwMode="auto">
            <a:xfrm>
              <a:off x="1837" y="161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2400"/>
                <a:t>1</a:t>
              </a:r>
            </a:p>
          </p:txBody>
        </p:sp>
        <p:sp>
          <p:nvSpPr>
            <p:cNvPr id="12322" name="Rectangle 47"/>
            <p:cNvSpPr>
              <a:spLocks noChangeArrowheads="1"/>
            </p:cNvSpPr>
            <p:nvPr/>
          </p:nvSpPr>
          <p:spPr bwMode="auto">
            <a:xfrm>
              <a:off x="1429" y="1525"/>
              <a:ext cx="2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2400"/>
                <a:t> 2</a:t>
              </a:r>
            </a:p>
          </p:txBody>
        </p:sp>
        <p:sp>
          <p:nvSpPr>
            <p:cNvPr id="12323" name="Line 48"/>
            <p:cNvSpPr>
              <a:spLocks noChangeShapeType="1"/>
            </p:cNvSpPr>
            <p:nvPr/>
          </p:nvSpPr>
          <p:spPr bwMode="auto">
            <a:xfrm>
              <a:off x="1474" y="1797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7" name="Rectangle 49"/>
            <p:cNvSpPr>
              <a:spLocks noChangeArrowheads="1"/>
            </p:cNvSpPr>
            <p:nvPr/>
          </p:nvSpPr>
          <p:spPr bwMode="auto">
            <a:xfrm>
              <a:off x="1519" y="1842"/>
              <a:ext cx="175" cy="24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ru-RU" sz="2400"/>
                <a:t>0</a:t>
              </a:r>
            </a:p>
          </p:txBody>
        </p:sp>
      </p:grpSp>
      <p:grpSp>
        <p:nvGrpSpPr>
          <p:cNvPr id="14" name="Group 50"/>
          <p:cNvGrpSpPr>
            <a:grpSpLocks/>
          </p:cNvGrpSpPr>
          <p:nvPr/>
        </p:nvGrpSpPr>
        <p:grpSpPr bwMode="auto">
          <a:xfrm>
            <a:off x="4572000" y="3860800"/>
            <a:ext cx="1295400" cy="1177925"/>
            <a:chOff x="1429" y="1344"/>
            <a:chExt cx="816" cy="742"/>
          </a:xfrm>
        </p:grpSpPr>
        <p:grpSp>
          <p:nvGrpSpPr>
            <p:cNvPr id="12311" name="Group 51"/>
            <p:cNvGrpSpPr>
              <a:grpSpLocks/>
            </p:cNvGrpSpPr>
            <p:nvPr/>
          </p:nvGrpSpPr>
          <p:grpSpPr bwMode="auto">
            <a:xfrm>
              <a:off x="1791" y="1344"/>
              <a:ext cx="454" cy="499"/>
              <a:chOff x="1791" y="1344"/>
              <a:chExt cx="454" cy="499"/>
            </a:xfrm>
          </p:grpSpPr>
          <p:grpSp>
            <p:nvGrpSpPr>
              <p:cNvPr id="12316" name="Group 52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12318" name="Line 53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19" name="Line 54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317" name="Rectangle 55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altLang="ru-RU" sz="2400"/>
                  <a:t>2</a:t>
                </a:r>
              </a:p>
            </p:txBody>
          </p:sp>
        </p:grpSp>
        <p:sp>
          <p:nvSpPr>
            <p:cNvPr id="12312" name="Rectangle 56"/>
            <p:cNvSpPr>
              <a:spLocks noChangeArrowheads="1"/>
            </p:cNvSpPr>
            <p:nvPr/>
          </p:nvSpPr>
          <p:spPr bwMode="auto">
            <a:xfrm>
              <a:off x="1837" y="161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2400"/>
                <a:t>0</a:t>
              </a:r>
            </a:p>
          </p:txBody>
        </p:sp>
        <p:sp>
          <p:nvSpPr>
            <p:cNvPr id="12313" name="Rectangle 57"/>
            <p:cNvSpPr>
              <a:spLocks noChangeArrowheads="1"/>
            </p:cNvSpPr>
            <p:nvPr/>
          </p:nvSpPr>
          <p:spPr bwMode="auto">
            <a:xfrm>
              <a:off x="1429" y="1525"/>
              <a:ext cx="2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2400"/>
                <a:t> 0</a:t>
              </a:r>
            </a:p>
          </p:txBody>
        </p:sp>
        <p:sp>
          <p:nvSpPr>
            <p:cNvPr id="12314" name="Line 58"/>
            <p:cNvSpPr>
              <a:spLocks noChangeShapeType="1"/>
            </p:cNvSpPr>
            <p:nvPr/>
          </p:nvSpPr>
          <p:spPr bwMode="auto">
            <a:xfrm>
              <a:off x="1474" y="1797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67" name="Rectangle 59"/>
            <p:cNvSpPr>
              <a:spLocks noChangeArrowheads="1"/>
            </p:cNvSpPr>
            <p:nvPr/>
          </p:nvSpPr>
          <p:spPr bwMode="auto">
            <a:xfrm>
              <a:off x="1519" y="1842"/>
              <a:ext cx="175" cy="24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ru-RU" sz="2400"/>
                <a:t>1</a:t>
              </a:r>
            </a:p>
          </p:txBody>
        </p:sp>
      </p:grpSp>
      <p:sp>
        <p:nvSpPr>
          <p:cNvPr id="17469" name="Rectangle 61"/>
          <p:cNvSpPr>
            <a:spLocks noChangeArrowheads="1"/>
          </p:cNvSpPr>
          <p:nvPr/>
        </p:nvSpPr>
        <p:spPr bwMode="auto">
          <a:xfrm>
            <a:off x="5219700" y="2349500"/>
            <a:ext cx="2663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600" b="1"/>
              <a:t>19 = 10011</a:t>
            </a:r>
            <a:r>
              <a:rPr lang="ru-RU" altLang="ru-RU" sz="3600" b="1" baseline="-25000"/>
              <a:t>2</a:t>
            </a:r>
          </a:p>
        </p:txBody>
      </p:sp>
      <p:sp>
        <p:nvSpPr>
          <p:cNvPr id="17473" name="AutoShape 65"/>
          <p:cNvSpPr>
            <a:spLocks noChangeArrowheads="1"/>
          </p:cNvSpPr>
          <p:nvPr/>
        </p:nvSpPr>
        <p:spPr bwMode="auto">
          <a:xfrm>
            <a:off x="6443663" y="3284538"/>
            <a:ext cx="1512887" cy="720725"/>
          </a:xfrm>
          <a:prstGeom prst="wedgeRoundRectCallout">
            <a:avLst>
              <a:gd name="adj1" fmla="val 31532"/>
              <a:gd name="adj2" fmla="val -94935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/>
              <a:t>система счисления</a:t>
            </a:r>
          </a:p>
        </p:txBody>
      </p:sp>
      <p:sp>
        <p:nvSpPr>
          <p:cNvPr id="17481" name="AutoShape 73"/>
          <p:cNvSpPr>
            <a:spLocks noChangeArrowheads="1"/>
          </p:cNvSpPr>
          <p:nvPr/>
        </p:nvSpPr>
        <p:spPr bwMode="auto">
          <a:xfrm rot="-3080023">
            <a:off x="2933700" y="2835275"/>
            <a:ext cx="360363" cy="2843213"/>
          </a:xfrm>
          <a:prstGeom prst="upArrow">
            <a:avLst>
              <a:gd name="adj1" fmla="val 50000"/>
              <a:gd name="adj2" fmla="val 197246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68" name="Рисунок 6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535" y="4245049"/>
            <a:ext cx="2881948" cy="2333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2721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4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7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7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7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4" grpId="0" build="allAtOnce" animBg="1"/>
      <p:bldP spid="17417" grpId="0"/>
      <p:bldP spid="17469" grpId="0"/>
      <p:bldP spid="17473" grpId="0" animBg="1"/>
      <p:bldP spid="1748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08720"/>
            <a:ext cx="87849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Алгоритм перевода десятичных чисел в двоичную систему счисления:</a:t>
            </a:r>
            <a:r>
              <a:rPr lang="ru-RU" sz="2800" b="1" i="1" dirty="0"/>
              <a:t> </a:t>
            </a:r>
            <a:endParaRPr lang="ru-RU" sz="2800" dirty="0"/>
          </a:p>
          <a:p>
            <a:pPr lvl="0"/>
            <a:r>
              <a:rPr lang="ru-RU" sz="2800" dirty="0"/>
              <a:t>Разделить число на 2. Зафиксировать остаток (0 или 1) и частное.</a:t>
            </a:r>
          </a:p>
          <a:p>
            <a:pPr lvl="0"/>
            <a:r>
              <a:rPr lang="ru-RU" sz="2800" dirty="0"/>
              <a:t>Если частное не равно 0, то разделить его на 2, и так далее пока частное не станет равно 0. Если частное равно 0 , то записать все полученные остатки, начиная с первого, справа налево.</a:t>
            </a:r>
          </a:p>
        </p:txBody>
      </p:sp>
    </p:spTree>
    <p:extLst>
      <p:ext uri="{BB962C8B-B14F-4D97-AF65-F5344CB8AC3E}">
        <p14:creationId xmlns:p14="http://schemas.microsoft.com/office/powerpoint/2010/main" val="348916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AC346D-82DC-4404-BB6E-AF56A49BDBAB}" type="slidenum">
              <a:rPr lang="ru-RU" altLang="ru-RU"/>
              <a:pPr eaLnBrk="1" hangingPunct="1"/>
              <a:t>12</a:t>
            </a:fld>
            <a:endParaRPr lang="ru-RU" altLang="ru-RU"/>
          </a:p>
        </p:txBody>
      </p:sp>
      <p:sp>
        <p:nvSpPr>
          <p:cNvPr id="13315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3000" b="1"/>
              <a:t>Примеры:</a:t>
            </a: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468313" y="1125538"/>
            <a:ext cx="15462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4400" b="1" dirty="0"/>
              <a:t>131</a:t>
            </a:r>
            <a:r>
              <a:rPr lang="ru-RU" altLang="ru-RU" sz="4400" b="1" baseline="-25000" dirty="0"/>
              <a:t> </a:t>
            </a:r>
            <a:r>
              <a:rPr lang="ru-RU" altLang="ru-RU" sz="4400" b="1" dirty="0"/>
              <a:t>=</a:t>
            </a:r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5148263" y="1125538"/>
            <a:ext cx="12350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4400" b="1"/>
              <a:t>79</a:t>
            </a:r>
            <a:r>
              <a:rPr lang="ru-RU" altLang="ru-RU" sz="4400" b="1" baseline="-25000"/>
              <a:t> </a:t>
            </a:r>
            <a:r>
              <a:rPr lang="ru-RU" altLang="ru-RU" sz="4400" b="1"/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185716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C468F3C-1348-4574-BDFF-28A3EFC476B5}" type="slidenum">
              <a:rPr lang="ru-RU" altLang="ru-RU"/>
              <a:pPr eaLnBrk="1" hangingPunct="1"/>
              <a:t>13</a:t>
            </a:fld>
            <a:endParaRPr lang="ru-RU" altLang="ru-RU"/>
          </a:p>
        </p:txBody>
      </p:sp>
      <p:sp>
        <p:nvSpPr>
          <p:cNvPr id="12291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3000" b="1"/>
              <a:t>Перевод целых чисел</a:t>
            </a: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475457" y="2348880"/>
            <a:ext cx="1163637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/>
                </a:solidFill>
              </a:rPr>
              <a:t>2 </a:t>
            </a:r>
            <a:r>
              <a:rPr lang="ru-RU" sz="2400" b="1" dirty="0">
                <a:solidFill>
                  <a:schemeClr val="accent2"/>
                </a:solidFill>
                <a:sym typeface="Symbol" pitchFamily="18" charset="2"/>
              </a:rPr>
              <a:t> </a:t>
            </a:r>
            <a:r>
              <a:rPr lang="ru-RU" sz="2400" b="1" dirty="0">
                <a:solidFill>
                  <a:schemeClr val="accent2"/>
                </a:solidFill>
              </a:rPr>
              <a:t>10</a:t>
            </a:r>
          </a:p>
        </p:txBody>
      </p:sp>
      <p:sp>
        <p:nvSpPr>
          <p:cNvPr id="17475" name="Rectangle 67"/>
          <p:cNvSpPr>
            <a:spLocks noChangeArrowheads="1"/>
          </p:cNvSpPr>
          <p:nvPr/>
        </p:nvSpPr>
        <p:spPr bwMode="auto">
          <a:xfrm>
            <a:off x="660046" y="4004185"/>
            <a:ext cx="16240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600" b="1" dirty="0"/>
              <a:t>10011</a:t>
            </a:r>
            <a:r>
              <a:rPr lang="ru-RU" altLang="ru-RU" sz="3600" b="1" baseline="-25000" dirty="0"/>
              <a:t>2</a:t>
            </a:r>
          </a:p>
        </p:txBody>
      </p:sp>
      <p:sp>
        <p:nvSpPr>
          <p:cNvPr id="17476" name="Rectangle 68"/>
          <p:cNvSpPr>
            <a:spLocks noChangeArrowheads="1"/>
          </p:cNvSpPr>
          <p:nvPr/>
        </p:nvSpPr>
        <p:spPr bwMode="auto">
          <a:xfrm>
            <a:off x="683568" y="3429000"/>
            <a:ext cx="1370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4 3 2 1 0</a:t>
            </a:r>
            <a:endParaRPr lang="ru-RU" altLang="ru-RU" sz="2400" baseline="-25000"/>
          </a:p>
        </p:txBody>
      </p:sp>
      <p:sp>
        <p:nvSpPr>
          <p:cNvPr id="17477" name="Rectangle 69"/>
          <p:cNvSpPr>
            <a:spLocks noChangeArrowheads="1"/>
          </p:cNvSpPr>
          <p:nvPr/>
        </p:nvSpPr>
        <p:spPr bwMode="auto">
          <a:xfrm>
            <a:off x="2339974" y="3519488"/>
            <a:ext cx="1177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chemeClr val="accent2"/>
                </a:solidFill>
              </a:rPr>
              <a:t>разряды</a:t>
            </a:r>
          </a:p>
        </p:txBody>
      </p:sp>
      <p:sp>
        <p:nvSpPr>
          <p:cNvPr id="17478" name="Rectangle 70"/>
          <p:cNvSpPr>
            <a:spLocks noChangeArrowheads="1"/>
          </p:cNvSpPr>
          <p:nvPr/>
        </p:nvSpPr>
        <p:spPr bwMode="auto">
          <a:xfrm>
            <a:off x="2310765" y="4004185"/>
            <a:ext cx="61976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600" b="1" dirty="0"/>
              <a:t>= 1</a:t>
            </a:r>
            <a:r>
              <a:rPr lang="en-US" altLang="ru-RU" sz="3600" b="1" dirty="0">
                <a:cs typeface="Arial" charset="0"/>
              </a:rPr>
              <a:t>·</a:t>
            </a:r>
            <a:r>
              <a:rPr lang="ru-RU" altLang="ru-RU" sz="3600" b="1" dirty="0">
                <a:cs typeface="Arial" charset="0"/>
              </a:rPr>
              <a:t>2</a:t>
            </a:r>
            <a:r>
              <a:rPr lang="ru-RU" altLang="ru-RU" sz="3600" b="1" baseline="30000" dirty="0">
                <a:cs typeface="Arial" charset="0"/>
              </a:rPr>
              <a:t>4 </a:t>
            </a:r>
            <a:r>
              <a:rPr lang="ru-RU" altLang="ru-RU" sz="3600" b="1" dirty="0">
                <a:cs typeface="Arial" charset="0"/>
              </a:rPr>
              <a:t>+</a:t>
            </a:r>
            <a:r>
              <a:rPr lang="ru-RU" altLang="ru-RU" dirty="0"/>
              <a:t> </a:t>
            </a:r>
            <a:r>
              <a:rPr lang="ru-RU" altLang="ru-RU" sz="3600" b="1" dirty="0">
                <a:solidFill>
                  <a:srgbClr val="FF0000"/>
                </a:solidFill>
                <a:cs typeface="Arial" charset="0"/>
              </a:rPr>
              <a:t>0</a:t>
            </a:r>
            <a:r>
              <a:rPr lang="en-US" altLang="ru-RU" sz="3600" b="1" dirty="0">
                <a:cs typeface="Arial" charset="0"/>
              </a:rPr>
              <a:t>·</a:t>
            </a:r>
            <a:r>
              <a:rPr lang="ru-RU" altLang="ru-RU" sz="3600" b="1" dirty="0">
                <a:cs typeface="Arial" charset="0"/>
              </a:rPr>
              <a:t>2</a:t>
            </a:r>
            <a:r>
              <a:rPr lang="ru-RU" altLang="ru-RU" sz="3600" b="1" baseline="30000" dirty="0">
                <a:cs typeface="Arial" charset="0"/>
              </a:rPr>
              <a:t>3</a:t>
            </a:r>
            <a:r>
              <a:rPr lang="ru-RU" altLang="ru-RU" dirty="0"/>
              <a:t> </a:t>
            </a:r>
            <a:r>
              <a:rPr lang="ru-RU" altLang="ru-RU" sz="3600" b="1" dirty="0">
                <a:cs typeface="Arial" charset="0"/>
              </a:rPr>
              <a:t>+</a:t>
            </a:r>
            <a:r>
              <a:rPr lang="ru-RU" altLang="ru-RU" dirty="0"/>
              <a:t> </a:t>
            </a:r>
            <a:r>
              <a:rPr lang="ru-RU" altLang="ru-RU" sz="3600" b="1" dirty="0">
                <a:solidFill>
                  <a:srgbClr val="FF0000"/>
                </a:solidFill>
                <a:cs typeface="Arial" charset="0"/>
              </a:rPr>
              <a:t>0</a:t>
            </a:r>
            <a:r>
              <a:rPr lang="en-US" altLang="ru-RU" sz="3600" b="1" dirty="0">
                <a:cs typeface="Arial" charset="0"/>
              </a:rPr>
              <a:t>·</a:t>
            </a:r>
            <a:r>
              <a:rPr lang="ru-RU" altLang="ru-RU" sz="3600" b="1" dirty="0">
                <a:cs typeface="Arial" charset="0"/>
              </a:rPr>
              <a:t>2</a:t>
            </a:r>
            <a:r>
              <a:rPr lang="ru-RU" altLang="ru-RU" sz="3600" b="1" baseline="30000" dirty="0">
                <a:cs typeface="Arial" charset="0"/>
              </a:rPr>
              <a:t>2</a:t>
            </a:r>
            <a:r>
              <a:rPr lang="ru-RU" altLang="ru-RU" dirty="0"/>
              <a:t> </a:t>
            </a:r>
            <a:r>
              <a:rPr lang="ru-RU" altLang="ru-RU" sz="3600" b="1" dirty="0">
                <a:cs typeface="Arial" charset="0"/>
              </a:rPr>
              <a:t>+</a:t>
            </a:r>
            <a:r>
              <a:rPr lang="ru-RU" altLang="ru-RU" dirty="0"/>
              <a:t> </a:t>
            </a:r>
            <a:r>
              <a:rPr lang="ru-RU" altLang="ru-RU" sz="3600" b="1" dirty="0"/>
              <a:t>1</a:t>
            </a:r>
            <a:r>
              <a:rPr lang="en-US" altLang="ru-RU" sz="3600" b="1" dirty="0">
                <a:cs typeface="Arial" charset="0"/>
              </a:rPr>
              <a:t>·</a:t>
            </a:r>
            <a:r>
              <a:rPr lang="ru-RU" altLang="ru-RU" sz="3600" b="1" dirty="0">
                <a:cs typeface="Arial" charset="0"/>
              </a:rPr>
              <a:t>2</a:t>
            </a:r>
            <a:r>
              <a:rPr lang="ru-RU" altLang="ru-RU" sz="3600" b="1" baseline="30000" dirty="0">
                <a:cs typeface="Arial" charset="0"/>
              </a:rPr>
              <a:t>1</a:t>
            </a:r>
            <a:r>
              <a:rPr lang="ru-RU" altLang="ru-RU" dirty="0"/>
              <a:t> </a:t>
            </a:r>
            <a:r>
              <a:rPr lang="ru-RU" altLang="ru-RU" sz="3600" b="1" dirty="0">
                <a:cs typeface="Arial" charset="0"/>
              </a:rPr>
              <a:t>+</a:t>
            </a:r>
            <a:r>
              <a:rPr lang="ru-RU" altLang="ru-RU" dirty="0"/>
              <a:t> </a:t>
            </a:r>
            <a:r>
              <a:rPr lang="ru-RU" altLang="ru-RU" sz="3600" b="1" dirty="0"/>
              <a:t>1</a:t>
            </a:r>
            <a:r>
              <a:rPr lang="en-US" altLang="ru-RU" sz="3600" b="1" dirty="0">
                <a:cs typeface="Arial" charset="0"/>
              </a:rPr>
              <a:t>·</a:t>
            </a:r>
            <a:r>
              <a:rPr lang="ru-RU" altLang="ru-RU" sz="3600" b="1" dirty="0">
                <a:cs typeface="Arial" charset="0"/>
              </a:rPr>
              <a:t>2</a:t>
            </a:r>
            <a:r>
              <a:rPr lang="ru-RU" altLang="ru-RU" sz="3600" b="1" baseline="30000" dirty="0">
                <a:cs typeface="Arial" charset="0"/>
              </a:rPr>
              <a:t>0</a:t>
            </a:r>
          </a:p>
          <a:p>
            <a:pPr eaLnBrk="1" hangingPunct="1"/>
            <a:r>
              <a:rPr lang="ru-RU" altLang="ru-RU" sz="3600" b="1" dirty="0">
                <a:cs typeface="Arial" charset="0"/>
              </a:rPr>
              <a:t>= 16 + 2 + 1 = 19</a:t>
            </a:r>
            <a:endParaRPr lang="en-US" altLang="ru-RU" sz="3600" b="1" dirty="0">
              <a:cs typeface="Arial" charset="0"/>
            </a:endParaRPr>
          </a:p>
        </p:txBody>
      </p:sp>
      <p:sp>
        <p:nvSpPr>
          <p:cNvPr id="17479" name="Line 71"/>
          <p:cNvSpPr>
            <a:spLocks noChangeShapeType="1"/>
          </p:cNvSpPr>
          <p:nvPr/>
        </p:nvSpPr>
        <p:spPr bwMode="auto">
          <a:xfrm flipH="1" flipV="1">
            <a:off x="4172064" y="4118371"/>
            <a:ext cx="576262" cy="5032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80" name="Line 72"/>
          <p:cNvSpPr>
            <a:spLocks noChangeShapeType="1"/>
          </p:cNvSpPr>
          <p:nvPr/>
        </p:nvSpPr>
        <p:spPr bwMode="auto">
          <a:xfrm flipH="1" flipV="1">
            <a:off x="5160788" y="4096259"/>
            <a:ext cx="576263" cy="5032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87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7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7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7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74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nimBg="1"/>
      <p:bldP spid="17475" grpId="0"/>
      <p:bldP spid="17476" grpId="0"/>
      <p:bldP spid="17477" grpId="0"/>
      <p:bldP spid="17478" grpId="0" build="p"/>
      <p:bldP spid="17479" grpId="0" animBg="1"/>
      <p:bldP spid="174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9F37D3A-E722-4094-97D9-2621135B2CF3}" type="slidenum">
              <a:rPr lang="ru-RU" altLang="ru-RU"/>
              <a:pPr eaLnBrk="1" hangingPunct="1"/>
              <a:t>14</a:t>
            </a:fld>
            <a:endParaRPr lang="ru-RU" altLang="ru-RU"/>
          </a:p>
        </p:txBody>
      </p:sp>
      <p:sp>
        <p:nvSpPr>
          <p:cNvPr id="14339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3000" b="1"/>
              <a:t>Примеры:</a:t>
            </a:r>
          </a:p>
        </p:txBody>
      </p:sp>
      <p:sp>
        <p:nvSpPr>
          <p:cNvPr id="14341" name="Rectangle 4"/>
          <p:cNvSpPr>
            <a:spLocks noChangeArrowheads="1"/>
          </p:cNvSpPr>
          <p:nvPr/>
        </p:nvSpPr>
        <p:spPr bwMode="auto">
          <a:xfrm>
            <a:off x="468313" y="1125538"/>
            <a:ext cx="26844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4400" b="1"/>
              <a:t>101011</a:t>
            </a:r>
            <a:r>
              <a:rPr lang="ru-RU" altLang="ru-RU" sz="4400" b="1" baseline="-25000"/>
              <a:t>2 </a:t>
            </a:r>
            <a:r>
              <a:rPr lang="ru-RU" altLang="ru-RU" sz="4400" b="1"/>
              <a:t>=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539750" y="2997200"/>
            <a:ext cx="26844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4400" b="1"/>
              <a:t>110110</a:t>
            </a:r>
            <a:r>
              <a:rPr lang="ru-RU" altLang="ru-RU" sz="4400" b="1" baseline="-25000"/>
              <a:t>2 </a:t>
            </a:r>
            <a:r>
              <a:rPr lang="ru-RU" altLang="ru-RU" sz="4400" b="1"/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305268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19" y="908720"/>
            <a:ext cx="2406285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Голова:</a:t>
            </a:r>
            <a:endParaRPr lang="ru-RU" dirty="0"/>
          </a:p>
          <a:p>
            <a:pPr lvl="0"/>
            <a:r>
              <a:rPr lang="ru-RU" dirty="0"/>
              <a:t>Г1 (101;1011)</a:t>
            </a:r>
          </a:p>
          <a:p>
            <a:pPr lvl="0"/>
            <a:r>
              <a:rPr lang="ru-RU" dirty="0"/>
              <a:t>Г2 (1100;1011)</a:t>
            </a:r>
          </a:p>
          <a:p>
            <a:pPr lvl="0"/>
            <a:r>
              <a:rPr lang="ru-RU" dirty="0"/>
              <a:t>Г3 (101;100)</a:t>
            </a:r>
          </a:p>
          <a:p>
            <a:pPr lvl="0"/>
            <a:r>
              <a:rPr lang="ru-RU" dirty="0"/>
              <a:t>Г4 (1100;100)</a:t>
            </a:r>
          </a:p>
          <a:p>
            <a:r>
              <a:rPr lang="ru-RU" b="1" dirty="0"/>
              <a:t>Шея:</a:t>
            </a:r>
            <a:endParaRPr lang="ru-RU" dirty="0"/>
          </a:p>
          <a:p>
            <a:pPr lvl="0"/>
            <a:r>
              <a:rPr lang="ru-RU" dirty="0"/>
              <a:t>Ш1 (111;100)</a:t>
            </a:r>
          </a:p>
          <a:p>
            <a:pPr lvl="0"/>
            <a:r>
              <a:rPr lang="ru-RU" dirty="0"/>
              <a:t>Ш2 (1010;100)</a:t>
            </a:r>
          </a:p>
          <a:p>
            <a:pPr lvl="0"/>
            <a:r>
              <a:rPr lang="ru-RU" dirty="0"/>
              <a:t>Ш3 (1010;11)</a:t>
            </a:r>
          </a:p>
          <a:p>
            <a:pPr lvl="0"/>
            <a:r>
              <a:rPr lang="ru-RU" dirty="0"/>
              <a:t>Ш4 (111;11)</a:t>
            </a:r>
          </a:p>
          <a:p>
            <a:r>
              <a:rPr lang="ru-RU" b="1" dirty="0"/>
              <a:t>Глаза:</a:t>
            </a:r>
            <a:endParaRPr lang="ru-RU" dirty="0"/>
          </a:p>
          <a:p>
            <a:pPr lvl="0"/>
            <a:r>
              <a:rPr lang="ru-RU" dirty="0"/>
              <a:t>Гл1 (110;1010)</a:t>
            </a:r>
          </a:p>
          <a:p>
            <a:pPr lvl="0"/>
            <a:r>
              <a:rPr lang="ru-RU" dirty="0"/>
              <a:t>Гл2 (1000;1010)</a:t>
            </a:r>
          </a:p>
          <a:p>
            <a:pPr lvl="0"/>
            <a:r>
              <a:rPr lang="ru-RU" dirty="0"/>
              <a:t>Гл3 (1000;1000)</a:t>
            </a:r>
          </a:p>
          <a:p>
            <a:pPr lvl="0"/>
            <a:r>
              <a:rPr lang="ru-RU" dirty="0"/>
              <a:t>Гл4 (110;1000)</a:t>
            </a:r>
          </a:p>
          <a:p>
            <a:pPr lvl="0"/>
            <a:r>
              <a:rPr lang="ru-RU" dirty="0"/>
              <a:t>Гл5 (1001;1010)</a:t>
            </a:r>
          </a:p>
          <a:p>
            <a:pPr lvl="0"/>
            <a:r>
              <a:rPr lang="ru-RU" dirty="0"/>
              <a:t>Гл6 (1011;1010)</a:t>
            </a:r>
          </a:p>
          <a:p>
            <a:pPr lvl="0"/>
            <a:r>
              <a:rPr lang="ru-RU" dirty="0"/>
              <a:t>Гл7 (1011;1000)</a:t>
            </a:r>
          </a:p>
          <a:p>
            <a:pPr lvl="0"/>
            <a:r>
              <a:rPr lang="ru-RU" dirty="0"/>
              <a:t>Гл8 (1001;1000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607291" y="836712"/>
            <a:ext cx="237626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Нос:</a:t>
            </a:r>
            <a:endParaRPr lang="ru-RU" sz="2000" dirty="0"/>
          </a:p>
          <a:p>
            <a:pPr lvl="0"/>
            <a:r>
              <a:rPr lang="ru-RU" sz="2000" dirty="0"/>
              <a:t>Н1 (1000;111)</a:t>
            </a:r>
          </a:p>
          <a:p>
            <a:pPr lvl="0"/>
            <a:r>
              <a:rPr lang="ru-RU" sz="2000" dirty="0"/>
              <a:t>Н2 (1001;111)</a:t>
            </a:r>
          </a:p>
          <a:p>
            <a:r>
              <a:rPr lang="ru-RU" sz="2000" b="1" dirty="0"/>
              <a:t>Рот:</a:t>
            </a:r>
            <a:endParaRPr lang="ru-RU" sz="2000" dirty="0"/>
          </a:p>
          <a:p>
            <a:pPr lvl="0"/>
            <a:r>
              <a:rPr lang="ru-RU" sz="2000" dirty="0"/>
              <a:t>Р1 (110;110)</a:t>
            </a:r>
          </a:p>
          <a:p>
            <a:pPr lvl="0"/>
            <a:r>
              <a:rPr lang="ru-RU" sz="2000" dirty="0"/>
              <a:t>Р2 (110;101)</a:t>
            </a:r>
          </a:p>
          <a:p>
            <a:pPr lvl="0"/>
            <a:r>
              <a:rPr lang="ru-RU" sz="2000" dirty="0"/>
              <a:t>Р3 (1011;101)</a:t>
            </a:r>
          </a:p>
          <a:p>
            <a:pPr lvl="0"/>
            <a:r>
              <a:rPr lang="ru-RU" sz="2000" dirty="0"/>
              <a:t>Р4 (1011;110)</a:t>
            </a:r>
          </a:p>
          <a:p>
            <a:r>
              <a:rPr lang="ru-RU" sz="2000" b="1" dirty="0" err="1"/>
              <a:t>Антенки</a:t>
            </a:r>
            <a:r>
              <a:rPr lang="ru-RU" sz="2000" b="1" dirty="0"/>
              <a:t>:</a:t>
            </a:r>
            <a:endParaRPr lang="ru-RU" sz="2000" dirty="0"/>
          </a:p>
          <a:p>
            <a:pPr lvl="0"/>
            <a:r>
              <a:rPr lang="ru-RU" sz="2000" dirty="0"/>
              <a:t>А1 (110;1011)</a:t>
            </a:r>
          </a:p>
          <a:p>
            <a:pPr lvl="0"/>
            <a:r>
              <a:rPr lang="ru-RU" sz="2000" dirty="0"/>
              <a:t>А2 (110;1111)</a:t>
            </a:r>
          </a:p>
          <a:p>
            <a:pPr lvl="0"/>
            <a:r>
              <a:rPr lang="ru-RU" sz="2000" dirty="0"/>
              <a:t>А3 (101;1111)</a:t>
            </a:r>
          </a:p>
          <a:p>
            <a:pPr lvl="0"/>
            <a:r>
              <a:rPr lang="ru-RU" sz="2000" dirty="0"/>
              <a:t>А4 (111;1111)</a:t>
            </a:r>
          </a:p>
          <a:p>
            <a:pPr lvl="0"/>
            <a:r>
              <a:rPr lang="ru-RU" sz="2000" dirty="0"/>
              <a:t>А5 (1011;1011)</a:t>
            </a:r>
          </a:p>
          <a:p>
            <a:pPr lvl="0"/>
            <a:r>
              <a:rPr lang="ru-RU" sz="2000" dirty="0"/>
              <a:t>А6 (1011;1111)</a:t>
            </a:r>
          </a:p>
          <a:p>
            <a:pPr lvl="0"/>
            <a:r>
              <a:rPr lang="ru-RU" sz="2000" dirty="0"/>
              <a:t>А7 (1010;1111)</a:t>
            </a:r>
          </a:p>
          <a:p>
            <a:pPr lvl="0"/>
            <a:r>
              <a:rPr lang="ru-RU" sz="2000" dirty="0"/>
              <a:t>А8 (1100;1111)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83768" y="548680"/>
            <a:ext cx="28083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Каждая </a:t>
            </a:r>
            <a:r>
              <a:rPr lang="ru-RU" dirty="0"/>
              <a:t>координата точки записана в двоичной системе координат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Вам надо перевести координаты точек в десятичную систему счисления и, применяя знания по математике, построить точки на системе координат, соединить их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Точки одного объекта обозначены одной буквой.</a:t>
            </a:r>
          </a:p>
        </p:txBody>
      </p:sp>
    </p:spTree>
    <p:extLst>
      <p:ext uri="{BB962C8B-B14F-4D97-AF65-F5344CB8AC3E}">
        <p14:creationId xmlns:p14="http://schemas.microsoft.com/office/powerpoint/2010/main" val="104857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rok.1sept.ru/articles/573575/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04664"/>
            <a:ext cx="6336704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175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214EE6-8E86-4175-A257-3FFC0A037758}" type="slidenum">
              <a:rPr lang="ru-RU" altLang="ru-RU" smtClean="0"/>
              <a:pPr eaLnBrk="1" hangingPunct="1"/>
              <a:t>17</a:t>
            </a:fld>
            <a:endParaRPr lang="ru-RU" altLang="ru-RU" smtClean="0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15900" y="476250"/>
            <a:ext cx="5040313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2400" b="1" dirty="0"/>
              <a:t>Подведение итогов урока.</a:t>
            </a:r>
            <a:endParaRPr lang="ru-RU" altLang="ru-RU" sz="2400" dirty="0"/>
          </a:p>
          <a:p>
            <a:r>
              <a:rPr lang="ru-RU" altLang="ru-RU" sz="2400" dirty="0"/>
              <a:t>что такое система счисления;</a:t>
            </a:r>
          </a:p>
          <a:p>
            <a:r>
              <a:rPr lang="ru-RU" altLang="ru-RU" sz="2400" dirty="0"/>
              <a:t>дайте определение понятию «основание системы счисления»;</a:t>
            </a:r>
          </a:p>
          <a:p>
            <a:r>
              <a:rPr lang="ru-RU" altLang="ru-RU" sz="2400" dirty="0"/>
              <a:t>как перевести число из десятичной системы счисления в двоичную (алгоритм).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25425" y="3573463"/>
            <a:ext cx="477837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2000" b="1" dirty="0"/>
              <a:t>Домашнее задание.</a:t>
            </a:r>
            <a:endParaRPr lang="ru-RU" altLang="ru-RU" sz="2000" dirty="0"/>
          </a:p>
          <a:p>
            <a:r>
              <a:rPr lang="ru-RU" altLang="ru-RU" sz="2000" dirty="0"/>
              <a:t>Домашнее задание: переформулируйте стихотворение, воспользовавшись знаниями, полученными на уроке.</a:t>
            </a:r>
          </a:p>
          <a:p>
            <a:endParaRPr lang="ru-RU" altLang="ru-RU" sz="2000" dirty="0"/>
          </a:p>
          <a:p>
            <a:r>
              <a:rPr lang="ru-RU" altLang="ru-RU" sz="2000" dirty="0"/>
              <a:t>П. 17, Рабочая тетрадь №2, Работа №23</a:t>
            </a:r>
          </a:p>
          <a:p>
            <a:r>
              <a:rPr lang="ru-RU" altLang="ru-RU" sz="2000" dirty="0"/>
              <a:t>Задание № 1-4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154992" y="1918866"/>
            <a:ext cx="3592513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sz="1800" b="1" dirty="0">
                <a:solidFill>
                  <a:srgbClr val="000099"/>
                </a:solidFill>
              </a:rPr>
              <a:t>Ей было 1100 лет.</a:t>
            </a:r>
          </a:p>
          <a:p>
            <a:pPr eaLnBrk="1" hangingPunct="1"/>
            <a:r>
              <a:rPr lang="ru-RU" altLang="ru-RU" sz="1800" b="1" dirty="0">
                <a:solidFill>
                  <a:srgbClr val="000099"/>
                </a:solidFill>
              </a:rPr>
              <a:t>Она в 101 класс ходила</a:t>
            </a:r>
            <a:endParaRPr lang="ru-RU" altLang="ru-RU" sz="1800" b="1" dirty="0">
              <a:solidFill>
                <a:srgbClr val="000099"/>
              </a:solidFill>
              <a:latin typeface="Arial" charset="0"/>
            </a:endParaRPr>
          </a:p>
          <a:p>
            <a:pPr eaLnBrk="1" hangingPunct="1"/>
            <a:r>
              <a:rPr lang="ru-RU" altLang="ru-RU" sz="1800" b="1" dirty="0">
                <a:solidFill>
                  <a:srgbClr val="000099"/>
                </a:solidFill>
              </a:rPr>
              <a:t>В портфеле по 100 книг носила</a:t>
            </a:r>
          </a:p>
          <a:p>
            <a:pPr eaLnBrk="1" hangingPunct="1"/>
            <a:r>
              <a:rPr lang="ru-RU" altLang="ru-RU" sz="1800" b="1" dirty="0">
                <a:solidFill>
                  <a:srgbClr val="000099"/>
                </a:solidFill>
              </a:rPr>
              <a:t>Все это правда, а не бред.</a:t>
            </a:r>
            <a:endParaRPr lang="ru-RU" altLang="ru-RU" sz="1800" b="1" dirty="0">
              <a:solidFill>
                <a:srgbClr val="000099"/>
              </a:solidFill>
              <a:latin typeface="Arial" charset="0"/>
            </a:endParaRPr>
          </a:p>
          <a:p>
            <a:pPr eaLnBrk="1" hangingPunct="1"/>
            <a:r>
              <a:rPr lang="ru-RU" altLang="ru-RU" sz="1800" b="1" dirty="0">
                <a:solidFill>
                  <a:srgbClr val="000099"/>
                </a:solidFill>
              </a:rPr>
              <a:t>Когда пыля десятком ног, </a:t>
            </a:r>
          </a:p>
          <a:p>
            <a:pPr eaLnBrk="1" hangingPunct="1"/>
            <a:r>
              <a:rPr lang="ru-RU" altLang="ru-RU" sz="1800" b="1" dirty="0">
                <a:solidFill>
                  <a:srgbClr val="000099"/>
                </a:solidFill>
              </a:rPr>
              <a:t>Она шагала по дороге,</a:t>
            </a:r>
          </a:p>
          <a:p>
            <a:pPr eaLnBrk="1" hangingPunct="1"/>
            <a:r>
              <a:rPr lang="ru-RU" altLang="ru-RU" sz="1800" b="1" dirty="0">
                <a:solidFill>
                  <a:srgbClr val="000099"/>
                </a:solidFill>
              </a:rPr>
              <a:t>За ней всегда бежал щенок</a:t>
            </a:r>
          </a:p>
          <a:p>
            <a:pPr eaLnBrk="1" hangingPunct="1"/>
            <a:r>
              <a:rPr lang="ru-RU" altLang="ru-RU" sz="1800" b="1" dirty="0">
                <a:solidFill>
                  <a:srgbClr val="000099"/>
                </a:solidFill>
              </a:rPr>
              <a:t>С одним хвостом, зато </a:t>
            </a:r>
            <a:r>
              <a:rPr lang="ru-RU" altLang="ru-RU" sz="1800" b="1" dirty="0" err="1">
                <a:solidFill>
                  <a:srgbClr val="000099"/>
                </a:solidFill>
              </a:rPr>
              <a:t>стоногий</a:t>
            </a:r>
            <a:r>
              <a:rPr lang="ru-RU" altLang="ru-RU" sz="1800" b="1" dirty="0">
                <a:solidFill>
                  <a:srgbClr val="000099"/>
                </a:solidFill>
                <a:latin typeface="Arial" charset="0"/>
              </a:rPr>
              <a:t>.</a:t>
            </a:r>
          </a:p>
          <a:p>
            <a:pPr eaLnBrk="1" hangingPunct="1"/>
            <a:r>
              <a:rPr lang="ru-RU" altLang="ru-RU" sz="1800" b="1" dirty="0">
                <a:solidFill>
                  <a:srgbClr val="000099"/>
                </a:solidFill>
              </a:rPr>
              <a:t>Она ловила каждый звук</a:t>
            </a:r>
          </a:p>
          <a:p>
            <a:pPr eaLnBrk="1" hangingPunct="1"/>
            <a:r>
              <a:rPr lang="ru-RU" altLang="ru-RU" sz="1800" b="1" dirty="0">
                <a:solidFill>
                  <a:srgbClr val="000099"/>
                </a:solidFill>
              </a:rPr>
              <a:t>Своими десятью ушами,</a:t>
            </a:r>
          </a:p>
          <a:p>
            <a:pPr eaLnBrk="1" hangingPunct="1"/>
            <a:r>
              <a:rPr lang="ru-RU" altLang="ru-RU" sz="1800" b="1" dirty="0">
                <a:solidFill>
                  <a:srgbClr val="000099"/>
                </a:solidFill>
              </a:rPr>
              <a:t>И 10 загорелых рук</a:t>
            </a:r>
          </a:p>
          <a:p>
            <a:pPr eaLnBrk="1" hangingPunct="1"/>
            <a:r>
              <a:rPr lang="ru-RU" altLang="ru-RU" sz="1800" b="1" dirty="0">
                <a:solidFill>
                  <a:srgbClr val="000099"/>
                </a:solidFill>
              </a:rPr>
              <a:t>Портфель и поводок держали.</a:t>
            </a:r>
          </a:p>
          <a:p>
            <a:pPr eaLnBrk="1" hangingPunct="1"/>
            <a:r>
              <a:rPr lang="ru-RU" altLang="ru-RU" sz="1800" b="1" dirty="0">
                <a:solidFill>
                  <a:srgbClr val="000099"/>
                </a:solidFill>
              </a:rPr>
              <a:t>И 10 темно-синих глаз</a:t>
            </a:r>
          </a:p>
          <a:p>
            <a:pPr eaLnBrk="1" hangingPunct="1"/>
            <a:r>
              <a:rPr lang="ru-RU" altLang="ru-RU" sz="1800" b="1" dirty="0">
                <a:solidFill>
                  <a:srgbClr val="000099"/>
                </a:solidFill>
              </a:rPr>
              <a:t>Оглядывали мир привычно.</a:t>
            </a:r>
          </a:p>
          <a:p>
            <a:pPr eaLnBrk="1" hangingPunct="1"/>
            <a:r>
              <a:rPr lang="ru-RU" altLang="ru-RU" sz="1800" b="1" dirty="0">
                <a:solidFill>
                  <a:srgbClr val="000099"/>
                </a:solidFill>
              </a:rPr>
              <a:t>Но станет все совсем обычным, </a:t>
            </a:r>
          </a:p>
          <a:p>
            <a:pPr eaLnBrk="1" hangingPunct="1"/>
            <a:r>
              <a:rPr lang="ru-RU" altLang="ru-RU" sz="1800" b="1" dirty="0">
                <a:solidFill>
                  <a:srgbClr val="000099"/>
                </a:solidFill>
              </a:rPr>
              <a:t>Когда поймете наш рассказ.</a:t>
            </a:r>
            <a:endParaRPr lang="ru-RU" altLang="ru-RU" sz="1800" dirty="0">
              <a:solidFill>
                <a:srgbClr val="000099"/>
              </a:solidFill>
              <a:latin typeface="Arial" charset="0"/>
            </a:endParaRPr>
          </a:p>
        </p:txBody>
      </p:sp>
      <p:pic>
        <p:nvPicPr>
          <p:cNvPr id="7" name="Picture 5" descr="NEEDHEL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88640"/>
            <a:ext cx="1191809" cy="191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310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19" y="764704"/>
            <a:ext cx="331236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«активно участвовал</a:t>
            </a:r>
            <a:r>
              <a:rPr lang="ru-RU" sz="2400" dirty="0" smtClean="0">
                <a:solidFill>
                  <a:srgbClr val="FF0000"/>
                </a:solidFill>
              </a:rPr>
              <a:t>»,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>
                <a:solidFill>
                  <a:srgbClr val="FF0000"/>
                </a:solidFill>
              </a:rPr>
              <a:t>«было интересно», 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«</a:t>
            </a:r>
            <a:r>
              <a:rPr lang="ru-RU" sz="2400" dirty="0">
                <a:solidFill>
                  <a:srgbClr val="FF0000"/>
                </a:solidFill>
              </a:rPr>
              <a:t>было понятно</a:t>
            </a:r>
            <a:r>
              <a:rPr lang="ru-RU" sz="2400" dirty="0" smtClean="0">
                <a:solidFill>
                  <a:srgbClr val="FF0000"/>
                </a:solidFill>
              </a:rPr>
              <a:t>»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>
                <a:solidFill>
                  <a:srgbClr val="FF0000"/>
                </a:solidFill>
              </a:rPr>
              <a:t>«узнал новое».</a:t>
            </a:r>
          </a:p>
        </p:txBody>
      </p:sp>
      <p:pic>
        <p:nvPicPr>
          <p:cNvPr id="3" name="Рисунок 2" descr="C:\Users\User\Desktop\Открытый урок\Рефлек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9" y="928283"/>
            <a:ext cx="4950664" cy="47936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508104" y="4860344"/>
            <a:ext cx="504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4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3001928"/>
            <a:ext cx="504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3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1556792"/>
            <a:ext cx="504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2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60232" y="1551511"/>
            <a:ext cx="504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8444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9572" y="836712"/>
            <a:ext cx="77768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Тема урока</a:t>
            </a:r>
            <a:r>
              <a:rPr lang="ru-RU" sz="2800" dirty="0"/>
              <a:t>. </a:t>
            </a:r>
            <a:r>
              <a:rPr lang="ru-RU" sz="2800" b="1" dirty="0"/>
              <a:t>Двоичная и десятичная система счисления. Перевод из одной системы счисления в другую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924944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</a:rPr>
              <a:t>Цель урока:  </a:t>
            </a:r>
            <a:r>
              <a:rPr lang="ru-RU" sz="2400" dirty="0">
                <a:solidFill>
                  <a:prstClr val="black"/>
                </a:solidFill>
              </a:rPr>
              <a:t>дать определение системы счисления, понятия позиционных и непозиционных СС; основание и алфавит СС; </a:t>
            </a:r>
            <a:r>
              <a:rPr lang="ru-RU" sz="2400" dirty="0" smtClean="0">
                <a:solidFill>
                  <a:prstClr val="black"/>
                </a:solidFill>
              </a:rPr>
              <a:t>вспомнить перевод </a:t>
            </a:r>
            <a:r>
              <a:rPr lang="ru-RU" sz="2400" dirty="0">
                <a:solidFill>
                  <a:prstClr val="black"/>
                </a:solidFill>
              </a:rPr>
              <a:t>числа из десятичной системы счисления в двоичную систему </a:t>
            </a:r>
            <a:r>
              <a:rPr lang="ru-RU" sz="2400" dirty="0" smtClean="0">
                <a:solidFill>
                  <a:prstClr val="black"/>
                </a:solidFill>
              </a:rPr>
              <a:t>и наоборот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2705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864C9D4-136A-42D1-A712-ACE7A954A34B}" type="slidenum">
              <a:rPr lang="ru-RU" altLang="ru-RU"/>
              <a:pPr eaLnBrk="1" hangingPunct="1"/>
              <a:t>3</a:t>
            </a:fld>
            <a:endParaRPr lang="ru-RU" altLang="ru-RU"/>
          </a:p>
        </p:txBody>
      </p:sp>
      <p:sp>
        <p:nvSpPr>
          <p:cNvPr id="4099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3000" b="1"/>
              <a:t>Определения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55600" y="850900"/>
            <a:ext cx="8140700" cy="553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990600" indent="-3603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ru-RU" altLang="ru-RU" sz="2400" b="1" dirty="0">
                <a:solidFill>
                  <a:schemeClr val="accent2"/>
                </a:solidFill>
              </a:rPr>
              <a:t>Система счисления </a:t>
            </a:r>
            <a:r>
              <a:rPr lang="ru-RU" altLang="ru-RU" sz="2400" dirty="0"/>
              <a:t>– это способ записи </a:t>
            </a:r>
            <a:r>
              <a:rPr lang="ru-RU" altLang="ru-RU" sz="2400" b="1" dirty="0"/>
              <a:t>чисел </a:t>
            </a:r>
            <a:r>
              <a:rPr lang="ru-RU" altLang="ru-RU" sz="2400" dirty="0"/>
              <a:t> с помощью специальных знаков – </a:t>
            </a:r>
            <a:r>
              <a:rPr lang="ru-RU" altLang="ru-RU" sz="2400" b="1" dirty="0"/>
              <a:t>цифр</a:t>
            </a:r>
            <a:r>
              <a:rPr lang="ru-RU" altLang="ru-RU" sz="2400" dirty="0"/>
              <a:t>.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ru-RU" altLang="ru-RU" sz="2400" b="1" dirty="0">
                <a:solidFill>
                  <a:schemeClr val="accent2"/>
                </a:solidFill>
              </a:rPr>
              <a:t>Числа:</a:t>
            </a:r>
            <a:br>
              <a:rPr lang="ru-RU" altLang="ru-RU" sz="2400" b="1" dirty="0">
                <a:solidFill>
                  <a:schemeClr val="accent2"/>
                </a:solidFill>
              </a:rPr>
            </a:br>
            <a:r>
              <a:rPr lang="ru-RU" altLang="ru-RU" sz="2400" dirty="0"/>
              <a:t>123, 45678, </a:t>
            </a:r>
            <a:r>
              <a:rPr lang="en-US" altLang="ru-RU" sz="2400" dirty="0"/>
              <a:t>1010011, CXL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ru-RU" altLang="ru-RU" sz="2400" b="1" dirty="0">
                <a:solidFill>
                  <a:schemeClr val="accent2"/>
                </a:solidFill>
              </a:rPr>
              <a:t>Цифры</a:t>
            </a:r>
            <a:r>
              <a:rPr lang="en-US" altLang="ru-RU" sz="2400" b="1" dirty="0">
                <a:solidFill>
                  <a:schemeClr val="accent2"/>
                </a:solidFill>
              </a:rPr>
              <a:t>:</a:t>
            </a:r>
            <a:r>
              <a:rPr lang="ru-RU" altLang="ru-RU" sz="2400" b="1" dirty="0">
                <a:solidFill>
                  <a:schemeClr val="accent2"/>
                </a:solidFill>
              </a:rPr>
              <a:t/>
            </a:r>
            <a:br>
              <a:rPr lang="ru-RU" altLang="ru-RU" sz="2400" b="1" dirty="0">
                <a:solidFill>
                  <a:schemeClr val="accent2"/>
                </a:solidFill>
              </a:rPr>
            </a:br>
            <a:r>
              <a:rPr lang="ru-RU" altLang="ru-RU" sz="2400" dirty="0"/>
              <a:t>0, 1, 2, …         </a:t>
            </a:r>
            <a:r>
              <a:rPr lang="en-US" altLang="ru-RU" sz="2400" dirty="0"/>
              <a:t>I, V, X, L, …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ru-RU" altLang="ru-RU" sz="2400" b="1" dirty="0">
                <a:solidFill>
                  <a:schemeClr val="accent2"/>
                </a:solidFill>
              </a:rPr>
              <a:t>Алфавит </a:t>
            </a:r>
            <a:r>
              <a:rPr lang="ru-RU" altLang="ru-RU" sz="2400" dirty="0"/>
              <a:t>– это набор </a:t>
            </a:r>
            <a:r>
              <a:rPr lang="ru-RU" altLang="ru-RU" sz="2400" b="1" dirty="0"/>
              <a:t>цифр</a:t>
            </a:r>
            <a:r>
              <a:rPr lang="ru-RU" altLang="ru-RU" sz="2400" dirty="0"/>
              <a:t>.  </a:t>
            </a:r>
            <a:r>
              <a:rPr lang="en-US" altLang="ru-RU" sz="2400" dirty="0"/>
              <a:t>{0, 1, 2, 3, 4, 5, 6, 7, 8, 9}</a:t>
            </a:r>
            <a:endParaRPr lang="ru-RU" altLang="ru-RU" sz="2400" dirty="0"/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ru-RU" altLang="ru-RU" sz="2400" b="1" dirty="0">
                <a:solidFill>
                  <a:schemeClr val="accent2"/>
                </a:solidFill>
              </a:rPr>
              <a:t>Типы систем счисления: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ru-RU" altLang="ru-RU" sz="2400" b="1" dirty="0"/>
              <a:t>непозиционные</a:t>
            </a:r>
            <a:r>
              <a:rPr lang="ru-RU" altLang="ru-RU" sz="2400" b="1" dirty="0">
                <a:solidFill>
                  <a:schemeClr val="accent2"/>
                </a:solidFill>
              </a:rPr>
              <a:t> </a:t>
            </a:r>
            <a:r>
              <a:rPr lang="ru-RU" altLang="ru-RU" sz="2400" dirty="0"/>
              <a:t>– значение цифры не зависит от ее места </a:t>
            </a:r>
            <a:r>
              <a:rPr lang="ru-RU" altLang="ru-RU" sz="2400" i="1" dirty="0"/>
              <a:t>(позиции)</a:t>
            </a:r>
            <a:r>
              <a:rPr lang="ru-RU" altLang="ru-RU" sz="2400" dirty="0"/>
              <a:t> в записи числа;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ru-RU" altLang="ru-RU" sz="2400" b="1" dirty="0"/>
              <a:t>позиционные</a:t>
            </a:r>
            <a:r>
              <a:rPr lang="ru-RU" altLang="ru-RU" sz="2400" dirty="0"/>
              <a:t> – зависит…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3580452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EA695F3-BD61-4AE0-AD8A-D83BD2F0C658}" type="slidenum">
              <a:rPr lang="ru-RU" altLang="ru-RU"/>
              <a:pPr eaLnBrk="1" hangingPunct="1"/>
              <a:t>4</a:t>
            </a:fld>
            <a:endParaRPr lang="ru-RU" altLang="ru-RU"/>
          </a:p>
        </p:txBody>
      </p:sp>
      <p:sp>
        <p:nvSpPr>
          <p:cNvPr id="5123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3000" b="1"/>
              <a:t>Непозиционные системы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55600" y="850900"/>
            <a:ext cx="8609013" cy="502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Унарная </a:t>
            </a:r>
            <a:r>
              <a:rPr lang="ru-RU" altLang="ru-RU" sz="2400"/>
              <a:t>– одна цифра обозначает единицу (1 день, </a:t>
            </a:r>
            <a:br>
              <a:rPr lang="ru-RU" altLang="ru-RU" sz="2400"/>
            </a:br>
            <a:r>
              <a:rPr lang="ru-RU" altLang="ru-RU" sz="2400"/>
              <a:t>1 камень, 1 баран, …)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ru-RU" altLang="ru-RU" sz="2400"/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ru-RU" altLang="ru-RU" sz="2400"/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ru-RU" altLang="ru-RU" sz="2400"/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ru-RU" altLang="ru-RU" sz="2400"/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Римская:</a:t>
            </a:r>
            <a:br>
              <a:rPr lang="ru-RU" altLang="ru-RU" sz="2400" b="1">
                <a:solidFill>
                  <a:schemeClr val="accent2"/>
                </a:solidFill>
              </a:rPr>
            </a:br>
            <a:r>
              <a:rPr lang="en-US" altLang="ru-RU" sz="2400" b="1"/>
              <a:t>I </a:t>
            </a:r>
            <a:r>
              <a:rPr lang="en-US" altLang="ru-RU" sz="2400">
                <a:solidFill>
                  <a:schemeClr val="accent2"/>
                </a:solidFill>
              </a:rPr>
              <a:t>– </a:t>
            </a:r>
            <a:r>
              <a:rPr lang="ru-RU" altLang="ru-RU" sz="2400"/>
              <a:t>1 (палец),</a:t>
            </a:r>
            <a:r>
              <a:rPr lang="en-US" altLang="ru-RU" sz="2400"/>
              <a:t>    </a:t>
            </a:r>
            <a:r>
              <a:rPr lang="en-US" altLang="ru-RU" sz="2400" b="1"/>
              <a:t>V</a:t>
            </a:r>
            <a:r>
              <a:rPr lang="en-US" altLang="ru-RU" sz="2400"/>
              <a:t> – 5</a:t>
            </a:r>
            <a:r>
              <a:rPr lang="ru-RU" altLang="ru-RU" sz="2400"/>
              <a:t> (раскрытая ладонь, 5 пальцев)</a:t>
            </a:r>
            <a:r>
              <a:rPr lang="en-US" altLang="ru-RU" sz="2400"/>
              <a:t>, 	  </a:t>
            </a:r>
            <a:br>
              <a:rPr lang="en-US" altLang="ru-RU" sz="2400"/>
            </a:br>
            <a:r>
              <a:rPr lang="en-US" altLang="ru-RU" sz="2400" b="1"/>
              <a:t>X</a:t>
            </a:r>
            <a:r>
              <a:rPr lang="en-US" altLang="ru-RU" sz="2400"/>
              <a:t> – 10</a:t>
            </a:r>
            <a:r>
              <a:rPr lang="ru-RU" altLang="ru-RU" sz="2400"/>
              <a:t> (две ладони)</a:t>
            </a:r>
            <a:r>
              <a:rPr lang="en-US" altLang="ru-RU" sz="2400"/>
              <a:t>,   	</a:t>
            </a:r>
            <a:r>
              <a:rPr lang="en-US" altLang="ru-RU" sz="2400" b="1"/>
              <a:t>L</a:t>
            </a:r>
            <a:r>
              <a:rPr lang="en-US" altLang="ru-RU" sz="2400"/>
              <a:t> – 50, </a:t>
            </a:r>
            <a:br>
              <a:rPr lang="en-US" altLang="ru-RU" sz="2400"/>
            </a:br>
            <a:r>
              <a:rPr lang="en-US" altLang="ru-RU" sz="2400" b="1"/>
              <a:t>C</a:t>
            </a:r>
            <a:r>
              <a:rPr lang="en-US" altLang="ru-RU" sz="2400"/>
              <a:t> – 100</a:t>
            </a:r>
            <a:r>
              <a:rPr lang="ru-RU" altLang="ru-RU" sz="2400"/>
              <a:t> (</a:t>
            </a:r>
            <a:r>
              <a:rPr lang="en-US" altLang="ru-RU" sz="2400" i="1"/>
              <a:t>Centum</a:t>
            </a:r>
            <a:r>
              <a:rPr lang="ru-RU" altLang="ru-RU" sz="2400"/>
              <a:t>)</a:t>
            </a:r>
            <a:r>
              <a:rPr lang="en-US" altLang="ru-RU" sz="2400"/>
              <a:t>, 	</a:t>
            </a:r>
            <a:r>
              <a:rPr lang="en-US" altLang="ru-RU" sz="2400" b="1"/>
              <a:t>D</a:t>
            </a:r>
            <a:r>
              <a:rPr lang="en-US" altLang="ru-RU" sz="2400"/>
              <a:t> – 500 </a:t>
            </a:r>
            <a:r>
              <a:rPr lang="ru-RU" altLang="ru-RU" sz="2400"/>
              <a:t>(</a:t>
            </a:r>
            <a:r>
              <a:rPr lang="en-US" altLang="ru-RU" sz="2400" i="1"/>
              <a:t>Demimille</a:t>
            </a:r>
            <a:r>
              <a:rPr lang="ru-RU" altLang="ru-RU" sz="2400"/>
              <a:t>)</a:t>
            </a:r>
            <a:r>
              <a:rPr lang="en-US" altLang="ru-RU" sz="2400"/>
              <a:t>,   </a:t>
            </a:r>
            <a:br>
              <a:rPr lang="en-US" altLang="ru-RU" sz="2400"/>
            </a:br>
            <a:r>
              <a:rPr lang="en-US" altLang="ru-RU" sz="2400" b="1"/>
              <a:t>M</a:t>
            </a:r>
            <a:r>
              <a:rPr lang="en-US" altLang="ru-RU" sz="2400"/>
              <a:t> – 1000 (</a:t>
            </a:r>
            <a:r>
              <a:rPr lang="en-US" altLang="ru-RU" sz="2400" i="1"/>
              <a:t>Mille</a:t>
            </a:r>
            <a:r>
              <a:rPr lang="en-US" altLang="ru-RU" sz="2400"/>
              <a:t>)</a:t>
            </a:r>
            <a:endParaRPr lang="ru-RU" altLang="ru-RU" sz="2400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952625"/>
            <a:ext cx="1933575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881188"/>
            <a:ext cx="1835150" cy="206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 descr="zaru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2420938"/>
            <a:ext cx="43180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9457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AD10BCE-1051-44E0-9CEA-67CCB77CF7AF}" type="slidenum">
              <a:rPr lang="ru-RU" altLang="ru-RU"/>
              <a:pPr eaLnBrk="1" hangingPunct="1"/>
              <a:t>5</a:t>
            </a:fld>
            <a:endParaRPr lang="ru-RU" altLang="ru-RU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2052638" y="4760913"/>
            <a:ext cx="1008062" cy="936625"/>
            <a:chOff x="1247" y="2523"/>
            <a:chExt cx="635" cy="590"/>
          </a:xfrm>
        </p:grpSpPr>
        <p:sp>
          <p:nvSpPr>
            <p:cNvPr id="6174" name="Oval 20"/>
            <p:cNvSpPr>
              <a:spLocks noChangeArrowheads="1"/>
            </p:cNvSpPr>
            <p:nvPr/>
          </p:nvSpPr>
          <p:spPr bwMode="auto">
            <a:xfrm>
              <a:off x="1247" y="2750"/>
              <a:ext cx="635" cy="36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75" name="Line 22"/>
            <p:cNvSpPr>
              <a:spLocks noChangeShapeType="1"/>
            </p:cNvSpPr>
            <p:nvPr/>
          </p:nvSpPr>
          <p:spPr bwMode="auto">
            <a:xfrm flipV="1">
              <a:off x="1565" y="2523"/>
              <a:ext cx="0" cy="22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48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3000" b="1"/>
              <a:t>Римская система счисления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58775" y="908050"/>
            <a:ext cx="8640763" cy="341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587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Правила</a:t>
            </a:r>
            <a:r>
              <a:rPr lang="en-US" altLang="ru-RU" sz="2400" b="1">
                <a:solidFill>
                  <a:schemeClr val="accent2"/>
                </a:solidFill>
              </a:rPr>
              <a:t>:</a:t>
            </a:r>
            <a:endParaRPr lang="ru-RU" altLang="ru-RU" sz="2400" b="1">
              <a:solidFill>
                <a:schemeClr val="accent2"/>
              </a:solidFill>
            </a:endParaRP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ru-RU" altLang="ru-RU" sz="2400"/>
              <a:t>(обычно) не ставят больше </a:t>
            </a:r>
            <a:r>
              <a:rPr lang="ru-RU" altLang="ru-RU" sz="2400" b="1"/>
              <a:t>трех</a:t>
            </a:r>
            <a:r>
              <a:rPr lang="ru-RU" altLang="ru-RU" sz="2400"/>
              <a:t> одинаковых цифр</a:t>
            </a:r>
            <a:r>
              <a:rPr lang="en-US" altLang="ru-RU" sz="2400"/>
              <a:t> </a:t>
            </a:r>
            <a:r>
              <a:rPr lang="ru-RU" altLang="ru-RU" sz="2400"/>
              <a:t>подряд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ru-RU" altLang="ru-RU" sz="2400"/>
              <a:t>если </a:t>
            </a:r>
            <a:r>
              <a:rPr lang="ru-RU" altLang="ru-RU" sz="2400" b="1"/>
              <a:t>младшая</a:t>
            </a:r>
            <a:r>
              <a:rPr lang="ru-RU" altLang="ru-RU" sz="2400"/>
              <a:t> цифра (только </a:t>
            </a:r>
            <a:r>
              <a:rPr lang="ru-RU" altLang="ru-RU" sz="2400" b="1"/>
              <a:t>одна</a:t>
            </a:r>
            <a:r>
              <a:rPr lang="ru-RU" altLang="ru-RU" sz="2400"/>
              <a:t>!) стоит </a:t>
            </a:r>
            <a:r>
              <a:rPr lang="ru-RU" altLang="ru-RU" sz="2400" b="1"/>
              <a:t>слева</a:t>
            </a:r>
            <a:r>
              <a:rPr lang="ru-RU" altLang="ru-RU" sz="2400"/>
              <a:t> от старшей, она вычитается из суммы </a:t>
            </a:r>
            <a:r>
              <a:rPr lang="en-US" altLang="ru-RU" sz="2400"/>
              <a:t>(</a:t>
            </a:r>
            <a:r>
              <a:rPr lang="ru-RU" altLang="ru-RU" sz="2400" i="1"/>
              <a:t>частично</a:t>
            </a:r>
            <a:r>
              <a:rPr lang="ru-RU" altLang="ru-RU" sz="2400"/>
              <a:t> непозиционная!)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Примеры</a:t>
            </a:r>
            <a:r>
              <a:rPr lang="en-US" altLang="ru-RU" sz="2400" b="1">
                <a:solidFill>
                  <a:schemeClr val="accent2"/>
                </a:solidFill>
              </a:rPr>
              <a:t>:</a:t>
            </a:r>
            <a:r>
              <a:rPr lang="ru-RU" altLang="ru-RU" sz="2400" b="1">
                <a:solidFill>
                  <a:schemeClr val="accent2"/>
                </a:solidFill>
              </a:rPr>
              <a:t>   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ru-RU" altLang="ru-RU" sz="2400"/>
              <a:t>        </a:t>
            </a:r>
            <a:r>
              <a:rPr lang="en-US" altLang="ru-RU" sz="2400"/>
              <a:t>MDC</a:t>
            </a:r>
            <a:r>
              <a:rPr lang="en-US" altLang="ru-RU" sz="2400" b="1">
                <a:solidFill>
                  <a:srgbClr val="FF0000"/>
                </a:solidFill>
              </a:rPr>
              <a:t>X</a:t>
            </a:r>
            <a:r>
              <a:rPr lang="en-US" altLang="ru-RU" sz="2400"/>
              <a:t>L</a:t>
            </a:r>
            <a:r>
              <a:rPr lang="en-US" altLang="ru-RU" sz="2400" b="1">
                <a:solidFill>
                  <a:srgbClr val="FF0000"/>
                </a:solidFill>
              </a:rPr>
              <a:t>I</a:t>
            </a:r>
            <a:r>
              <a:rPr lang="en-US" altLang="ru-RU" sz="2400"/>
              <a:t>V =</a:t>
            </a:r>
            <a:endParaRPr lang="ru-RU" altLang="ru-RU" sz="2400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2700338" y="3860800"/>
            <a:ext cx="86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400"/>
              <a:t>1000</a:t>
            </a:r>
            <a:endParaRPr lang="ru-RU" altLang="ru-RU" sz="2400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3492500" y="3860800"/>
            <a:ext cx="955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400"/>
              <a:t>+ 500</a:t>
            </a:r>
            <a:endParaRPr lang="ru-RU" altLang="ru-RU" sz="2400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4356100" y="3860800"/>
            <a:ext cx="955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400"/>
              <a:t>+ 100</a:t>
            </a:r>
            <a:endParaRPr lang="ru-RU" altLang="ru-RU" sz="2400"/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5221288" y="3860800"/>
            <a:ext cx="777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400" b="1">
                <a:solidFill>
                  <a:srgbClr val="FF0000"/>
                </a:solidFill>
              </a:rPr>
              <a:t>– 10</a:t>
            </a:r>
            <a:endParaRPr lang="ru-RU" altLang="ru-RU" sz="2400" b="1">
              <a:solidFill>
                <a:srgbClr val="FF0000"/>
              </a:solidFill>
            </a:endParaRP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5868988" y="3860800"/>
            <a:ext cx="785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400"/>
              <a:t>+ 50</a:t>
            </a:r>
            <a:endParaRPr lang="ru-RU" altLang="ru-RU" sz="2400"/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6588125" y="3860800"/>
            <a:ext cx="608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400" b="1">
                <a:solidFill>
                  <a:srgbClr val="FF0000"/>
                </a:solidFill>
              </a:rPr>
              <a:t>– 1</a:t>
            </a:r>
            <a:endParaRPr lang="ru-RU" altLang="ru-RU" sz="2400" b="1">
              <a:solidFill>
                <a:srgbClr val="FF0000"/>
              </a:solidFill>
            </a:endParaRP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7092950" y="3860800"/>
            <a:ext cx="615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400"/>
              <a:t>+ 5</a:t>
            </a:r>
            <a:endParaRPr lang="ru-RU" altLang="ru-RU" sz="2400"/>
          </a:p>
        </p:txBody>
      </p:sp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1116013" y="4400550"/>
            <a:ext cx="5208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400"/>
              <a:t>2389 = 2000   +   300   +    80    +    9</a:t>
            </a:r>
            <a:endParaRPr lang="ru-RU" altLang="ru-RU" sz="2400"/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1189038" y="5913438"/>
            <a:ext cx="42878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400"/>
              <a:t>2389 = M M C C C L X X X I X</a:t>
            </a:r>
            <a:endParaRPr lang="ru-RU" altLang="ru-RU" sz="2400"/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2168525" y="5181600"/>
            <a:ext cx="776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400" b="1"/>
              <a:t>M M</a:t>
            </a:r>
            <a:endParaRPr lang="ru-RU" altLang="ru-RU" sz="2400" b="1"/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3340100" y="4760913"/>
            <a:ext cx="1008063" cy="936625"/>
            <a:chOff x="1247" y="2523"/>
            <a:chExt cx="635" cy="590"/>
          </a:xfrm>
        </p:grpSpPr>
        <p:sp>
          <p:nvSpPr>
            <p:cNvPr id="6172" name="Oval 26"/>
            <p:cNvSpPr>
              <a:spLocks noChangeArrowheads="1"/>
            </p:cNvSpPr>
            <p:nvPr/>
          </p:nvSpPr>
          <p:spPr bwMode="auto">
            <a:xfrm>
              <a:off x="1247" y="2750"/>
              <a:ext cx="635" cy="36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73" name="Line 27"/>
            <p:cNvSpPr>
              <a:spLocks noChangeShapeType="1"/>
            </p:cNvSpPr>
            <p:nvPr/>
          </p:nvSpPr>
          <p:spPr bwMode="auto">
            <a:xfrm flipV="1">
              <a:off x="1565" y="2523"/>
              <a:ext cx="0" cy="22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88" name="Rectangle 24"/>
          <p:cNvSpPr>
            <a:spLocks noChangeArrowheads="1"/>
          </p:cNvSpPr>
          <p:nvPr/>
        </p:nvSpPr>
        <p:spPr bwMode="auto">
          <a:xfrm>
            <a:off x="3421063" y="5192713"/>
            <a:ext cx="8461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400" b="1"/>
              <a:t>CCC</a:t>
            </a:r>
            <a:endParaRPr lang="ru-RU" altLang="ru-RU" sz="2400" b="1"/>
          </a:p>
        </p:txBody>
      </p: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4589463" y="4760913"/>
            <a:ext cx="1008062" cy="936625"/>
            <a:chOff x="1247" y="2523"/>
            <a:chExt cx="635" cy="590"/>
          </a:xfrm>
        </p:grpSpPr>
        <p:sp>
          <p:nvSpPr>
            <p:cNvPr id="6170" name="Oval 29"/>
            <p:cNvSpPr>
              <a:spLocks noChangeArrowheads="1"/>
            </p:cNvSpPr>
            <p:nvPr/>
          </p:nvSpPr>
          <p:spPr bwMode="auto">
            <a:xfrm>
              <a:off x="1247" y="2750"/>
              <a:ext cx="635" cy="36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71" name="Line 30"/>
            <p:cNvSpPr>
              <a:spLocks noChangeShapeType="1"/>
            </p:cNvSpPr>
            <p:nvPr/>
          </p:nvSpPr>
          <p:spPr bwMode="auto">
            <a:xfrm flipV="1">
              <a:off x="1565" y="2523"/>
              <a:ext cx="0" cy="22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95" name="Rectangle 31"/>
          <p:cNvSpPr>
            <a:spLocks noChangeArrowheads="1"/>
          </p:cNvSpPr>
          <p:nvPr/>
        </p:nvSpPr>
        <p:spPr bwMode="auto">
          <a:xfrm>
            <a:off x="4605338" y="5192713"/>
            <a:ext cx="9794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400" b="1"/>
              <a:t>LXXX</a:t>
            </a:r>
            <a:endParaRPr lang="ru-RU" altLang="ru-RU" sz="2400" b="1"/>
          </a:p>
        </p:txBody>
      </p: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5637213" y="4760913"/>
            <a:ext cx="1008062" cy="936625"/>
            <a:chOff x="1247" y="2523"/>
            <a:chExt cx="635" cy="590"/>
          </a:xfrm>
        </p:grpSpPr>
        <p:sp>
          <p:nvSpPr>
            <p:cNvPr id="6168" name="Oval 33"/>
            <p:cNvSpPr>
              <a:spLocks noChangeArrowheads="1"/>
            </p:cNvSpPr>
            <p:nvPr/>
          </p:nvSpPr>
          <p:spPr bwMode="auto">
            <a:xfrm>
              <a:off x="1247" y="2750"/>
              <a:ext cx="635" cy="36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69" name="Line 34"/>
            <p:cNvSpPr>
              <a:spLocks noChangeShapeType="1"/>
            </p:cNvSpPr>
            <p:nvPr/>
          </p:nvSpPr>
          <p:spPr bwMode="auto">
            <a:xfrm flipV="1">
              <a:off x="1565" y="2523"/>
              <a:ext cx="0" cy="22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99" name="Rectangle 35"/>
          <p:cNvSpPr>
            <a:spLocks noChangeArrowheads="1"/>
          </p:cNvSpPr>
          <p:nvPr/>
        </p:nvSpPr>
        <p:spPr bwMode="auto">
          <a:xfrm>
            <a:off x="5905500" y="5192713"/>
            <a:ext cx="4714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400" b="1"/>
              <a:t>IX</a:t>
            </a:r>
            <a:endParaRPr lang="ru-RU" altLang="ru-RU" sz="2400" b="1"/>
          </a:p>
        </p:txBody>
      </p:sp>
      <p:sp>
        <p:nvSpPr>
          <p:cNvPr id="11300" name="Rectangle 36"/>
          <p:cNvSpPr>
            <a:spLocks noChangeArrowheads="1"/>
          </p:cNvSpPr>
          <p:nvPr/>
        </p:nvSpPr>
        <p:spPr bwMode="auto">
          <a:xfrm>
            <a:off x="7669213" y="3860800"/>
            <a:ext cx="11255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= </a:t>
            </a:r>
            <a:r>
              <a:rPr lang="en-US" altLang="ru-RU" sz="2400"/>
              <a:t>1</a:t>
            </a:r>
            <a:r>
              <a:rPr lang="ru-RU" altLang="ru-RU" sz="2400"/>
              <a:t>644</a:t>
            </a:r>
          </a:p>
        </p:txBody>
      </p:sp>
    </p:spTree>
    <p:extLst>
      <p:ext uri="{BB962C8B-B14F-4D97-AF65-F5344CB8AC3E}">
        <p14:creationId xmlns:p14="http://schemas.microsoft.com/office/powerpoint/2010/main" val="2605743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build="p" bldLvl="2"/>
      <p:bldP spid="11271" grpId="0"/>
      <p:bldP spid="11272" grpId="0"/>
      <p:bldP spid="11273" grpId="0"/>
      <p:bldP spid="11275" grpId="0"/>
      <p:bldP spid="11276" grpId="0"/>
      <p:bldP spid="11277" grpId="0"/>
      <p:bldP spid="11278" grpId="0"/>
      <p:bldP spid="11281" grpId="0"/>
      <p:bldP spid="11282" grpId="0"/>
      <p:bldP spid="11283" grpId="0"/>
      <p:bldP spid="11288" grpId="0"/>
      <p:bldP spid="11295" grpId="0"/>
      <p:bldP spid="11299" grpId="0"/>
      <p:bldP spid="1130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EA5097C-58C9-40B2-8FB0-6C5AA1863F11}" type="slidenum">
              <a:rPr lang="ru-RU" altLang="ru-RU"/>
              <a:pPr eaLnBrk="1" hangingPunct="1"/>
              <a:t>6</a:t>
            </a:fld>
            <a:endParaRPr lang="ru-RU" altLang="ru-RU"/>
          </a:p>
        </p:txBody>
      </p:sp>
      <p:sp>
        <p:nvSpPr>
          <p:cNvPr id="8195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3000" b="1"/>
              <a:t>Римская система счисления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95288" y="908050"/>
            <a:ext cx="8353425" cy="505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6450" indent="-3492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ru-RU" altLang="ru-RU" sz="2400" b="1">
                <a:solidFill>
                  <a:srgbClr val="FF0000"/>
                </a:solidFill>
              </a:rPr>
              <a:t>Недостатки</a:t>
            </a:r>
            <a:r>
              <a:rPr lang="en-US" altLang="ru-RU" sz="2400" b="1">
                <a:solidFill>
                  <a:schemeClr val="accent2"/>
                </a:solidFill>
              </a:rPr>
              <a:t>:</a:t>
            </a:r>
            <a:endParaRPr lang="ru-RU" altLang="ru-RU" sz="2400" b="1">
              <a:solidFill>
                <a:schemeClr val="accent2"/>
              </a:solidFill>
            </a:endParaRP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ru-RU" altLang="ru-RU" sz="2400"/>
              <a:t>для записи </a:t>
            </a:r>
            <a:r>
              <a:rPr lang="ru-RU" altLang="ru-RU" sz="2400" b="1"/>
              <a:t>больших чисел</a:t>
            </a:r>
            <a:r>
              <a:rPr lang="ru-RU" altLang="ru-RU" sz="2400"/>
              <a:t> (</a:t>
            </a:r>
            <a:r>
              <a:rPr lang="en-US" altLang="ru-RU" sz="2400"/>
              <a:t>&gt;3999) </a:t>
            </a:r>
            <a:r>
              <a:rPr lang="ru-RU" altLang="ru-RU" sz="2400"/>
              <a:t>надо вводить новые знаки-цифры (</a:t>
            </a:r>
            <a:r>
              <a:rPr lang="en-US" altLang="ru-RU" sz="2400" b="1" u="sng"/>
              <a:t>V,</a:t>
            </a:r>
            <a:r>
              <a:rPr lang="en-US" altLang="ru-RU" sz="2400" b="1"/>
              <a:t> </a:t>
            </a:r>
            <a:r>
              <a:rPr lang="en-US" altLang="ru-RU" sz="2400" b="1" u="sng"/>
              <a:t>X</a:t>
            </a:r>
            <a:r>
              <a:rPr lang="en-US" altLang="ru-RU" sz="2400" b="1"/>
              <a:t>, </a:t>
            </a:r>
            <a:r>
              <a:rPr lang="en-US" altLang="ru-RU" sz="2400" b="1" u="sng"/>
              <a:t>L</a:t>
            </a:r>
            <a:r>
              <a:rPr lang="en-US" altLang="ru-RU" sz="2400" b="1"/>
              <a:t>, </a:t>
            </a:r>
            <a:r>
              <a:rPr lang="en-US" altLang="ru-RU" sz="2400" b="1" u="sng"/>
              <a:t>C</a:t>
            </a:r>
            <a:r>
              <a:rPr lang="en-US" altLang="ru-RU" sz="2400" b="1"/>
              <a:t>, </a:t>
            </a:r>
            <a:r>
              <a:rPr lang="en-US" altLang="ru-RU" sz="2400" b="1" u="sng"/>
              <a:t>D</a:t>
            </a:r>
            <a:r>
              <a:rPr lang="en-US" altLang="ru-RU" sz="2400" b="1"/>
              <a:t>, </a:t>
            </a:r>
            <a:r>
              <a:rPr lang="en-US" altLang="ru-RU" sz="2400" b="1" u="sng"/>
              <a:t>M</a:t>
            </a:r>
            <a:r>
              <a:rPr lang="en-US" altLang="ru-RU" sz="2400"/>
              <a:t>)</a:t>
            </a:r>
            <a:endParaRPr lang="ru-RU" altLang="ru-RU" sz="2400" u="sng"/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ru-RU" altLang="ru-RU" sz="2400"/>
              <a:t>как записать дробные числа?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ru-RU" altLang="ru-RU" sz="2400"/>
              <a:t>как выполнять арифметические действия:</a:t>
            </a:r>
            <a:br>
              <a:rPr lang="ru-RU" altLang="ru-RU" sz="2400"/>
            </a:br>
            <a:r>
              <a:rPr lang="ru-RU" altLang="ru-RU" sz="2400"/>
              <a:t>       </a:t>
            </a:r>
            <a:r>
              <a:rPr lang="ru-RU" altLang="ru-RU" sz="2400" b="1"/>
              <a:t>CCCLIX + CLXXIV =?</a:t>
            </a:r>
            <a:r>
              <a:rPr lang="ru-RU" altLang="ru-RU" sz="2400"/>
              <a:t> </a:t>
            </a:r>
          </a:p>
          <a:p>
            <a:pPr>
              <a:spcBef>
                <a:spcPct val="90000"/>
              </a:spcBef>
              <a:buFont typeface="Wingdings" pitchFamily="2" charset="2"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Где используется</a:t>
            </a:r>
            <a:r>
              <a:rPr lang="en-US" altLang="ru-RU" sz="2400" b="1">
                <a:solidFill>
                  <a:schemeClr val="accent2"/>
                </a:solidFill>
              </a:rPr>
              <a:t>:</a:t>
            </a:r>
            <a:endParaRPr lang="ru-RU" altLang="ru-RU" sz="2400" b="1">
              <a:solidFill>
                <a:schemeClr val="accent2"/>
              </a:solidFill>
            </a:endParaRP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ru-RU" sz="2400"/>
              <a:t> </a:t>
            </a:r>
            <a:r>
              <a:rPr lang="ru-RU" altLang="ru-RU" sz="2400"/>
              <a:t>номера глав в книгах:</a:t>
            </a:r>
            <a:endParaRPr lang="en-US" altLang="ru-RU" sz="2400" b="1" i="1"/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ru-RU" sz="2400"/>
              <a:t> </a:t>
            </a:r>
            <a:r>
              <a:rPr lang="ru-RU" altLang="ru-RU" sz="2400"/>
              <a:t>обозначение веков: «</a:t>
            </a:r>
            <a:r>
              <a:rPr lang="ru-RU" altLang="ru-RU" sz="2400" b="1" i="1"/>
              <a:t>Пираты </a:t>
            </a:r>
            <a:r>
              <a:rPr lang="en-US" altLang="ru-RU" sz="2400" b="1" i="1"/>
              <a:t>XX </a:t>
            </a:r>
            <a:r>
              <a:rPr lang="ru-RU" altLang="ru-RU" sz="2400" b="1" i="1"/>
              <a:t>века»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ru-RU" sz="2400"/>
              <a:t> </a:t>
            </a:r>
            <a:r>
              <a:rPr lang="ru-RU" altLang="ru-RU" sz="2400"/>
              <a:t>циферблат часов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ru-RU" altLang="ru-RU" sz="2400"/>
          </a:p>
        </p:txBody>
      </p:sp>
      <p:pic>
        <p:nvPicPr>
          <p:cNvPr id="13317" name="Picture 5" descr="chapter"/>
          <p:cNvPicPr>
            <a:picLocks noChangeAspect="1" noChangeArrowheads="1"/>
          </p:cNvPicPr>
          <p:nvPr/>
        </p:nvPicPr>
        <p:blipFill>
          <a:blip r:embed="rId3">
            <a:lum bright="-4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8" b="16708"/>
          <a:stretch>
            <a:fillRect/>
          </a:stretch>
        </p:blipFill>
        <p:spPr bwMode="auto">
          <a:xfrm>
            <a:off x="4608513" y="3500438"/>
            <a:ext cx="414178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cloclRoma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00" r="101" b="16800"/>
          <a:stretch>
            <a:fillRect/>
          </a:stretch>
        </p:blipFill>
        <p:spPr bwMode="auto">
          <a:xfrm>
            <a:off x="4140200" y="5084763"/>
            <a:ext cx="1497013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5223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33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6632EAC-87CB-4533-96D0-65FF184337FA}" type="slidenum">
              <a:rPr lang="ru-RU" altLang="ru-RU"/>
              <a:pPr eaLnBrk="1" hangingPunct="1"/>
              <a:t>7</a:t>
            </a:fld>
            <a:endParaRPr lang="ru-RU" altLang="ru-RU"/>
          </a:p>
        </p:txBody>
      </p:sp>
      <p:sp>
        <p:nvSpPr>
          <p:cNvPr id="9219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3000" b="1"/>
              <a:t>Славянская система счисления</a:t>
            </a:r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431800" y="944563"/>
            <a:ext cx="6435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/>
              <a:t>алфавитная система счисления (непозиционная)</a:t>
            </a:r>
          </a:p>
        </p:txBody>
      </p:sp>
      <p:pic>
        <p:nvPicPr>
          <p:cNvPr id="9222" name="Picture 5" descr="Безимени-1"/>
          <p:cNvPicPr>
            <a:picLocks noChangeAspect="1" noChangeArrowheads="1"/>
          </p:cNvPicPr>
          <p:nvPr/>
        </p:nvPicPr>
        <p:blipFill>
          <a:blip r:embed="rId3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341438"/>
            <a:ext cx="7993062" cy="521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451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111922D-7F03-4FB8-8649-6F370164DA49}" type="slidenum">
              <a:rPr lang="ru-RU" altLang="ru-RU"/>
              <a:pPr eaLnBrk="1" hangingPunct="1"/>
              <a:t>8</a:t>
            </a:fld>
            <a:endParaRPr lang="ru-RU" altLang="ru-RU"/>
          </a:p>
        </p:txBody>
      </p:sp>
      <p:sp>
        <p:nvSpPr>
          <p:cNvPr id="10243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3000" b="1"/>
              <a:t>Позиционные системы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95288" y="908050"/>
            <a:ext cx="8424862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Позиционная система: </a:t>
            </a:r>
            <a:r>
              <a:rPr lang="ru-RU" altLang="ru-RU" sz="2400"/>
              <a:t>значение цифры определяется ее позицией в записи числа.</a:t>
            </a:r>
            <a:endParaRPr lang="ru-RU" altLang="ru-RU" sz="2400" b="1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  <a:buFont typeface="Wingdings" pitchFamily="2" charset="2"/>
              <a:buNone/>
            </a:pPr>
            <a:r>
              <a:rPr lang="ru-RU" altLang="ru-RU" sz="2000" b="1">
                <a:solidFill>
                  <a:schemeClr val="accent2"/>
                </a:solidFill>
              </a:rPr>
              <a:t>Десятичная система:</a:t>
            </a:r>
            <a:r>
              <a:rPr lang="ru-RU" altLang="ru-RU" sz="2400" b="1">
                <a:solidFill>
                  <a:schemeClr val="accent2"/>
                </a:solidFill>
              </a:rPr>
              <a:t> </a:t>
            </a:r>
            <a:br>
              <a:rPr lang="ru-RU" altLang="ru-RU" sz="2400" b="1">
                <a:solidFill>
                  <a:schemeClr val="accent2"/>
                </a:solidFill>
              </a:rPr>
            </a:br>
            <a:r>
              <a:rPr lang="ru-RU" altLang="ru-RU" sz="2000"/>
              <a:t>первоначально – счет на пальцах</a:t>
            </a:r>
            <a:br>
              <a:rPr lang="ru-RU" altLang="ru-RU" sz="2000"/>
            </a:br>
            <a:r>
              <a:rPr lang="ru-RU" altLang="ru-RU" sz="2000"/>
              <a:t>изобретена в Индии, заимствована арабами, завезена в Европу</a:t>
            </a:r>
          </a:p>
          <a:p>
            <a:pPr>
              <a:spcBef>
                <a:spcPct val="20000"/>
              </a:spcBef>
              <a:buFont typeface="Wingdings" pitchFamily="2" charset="2"/>
              <a:buNone/>
            </a:pPr>
            <a:r>
              <a:rPr lang="ru-RU" altLang="ru-RU" sz="2000" b="1"/>
              <a:t>Алфавит: </a:t>
            </a:r>
            <a:r>
              <a:rPr lang="en-US" altLang="ru-RU" sz="2000"/>
              <a:t>0, 1, 2, 3, 4, 5, 6, 7, 8, 9</a:t>
            </a:r>
            <a:br>
              <a:rPr lang="en-US" altLang="ru-RU" sz="2000"/>
            </a:br>
            <a:r>
              <a:rPr lang="ru-RU" altLang="ru-RU" sz="2000" b="1"/>
              <a:t>Основание</a:t>
            </a:r>
            <a:r>
              <a:rPr lang="ru-RU" altLang="ru-RU" sz="2000"/>
              <a:t> (количество цифр): </a:t>
            </a:r>
            <a:r>
              <a:rPr lang="ru-RU" altLang="ru-RU" sz="2000" b="1"/>
              <a:t>10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2700338" y="4078288"/>
            <a:ext cx="10302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/>
              <a:t>3  7  8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2700338" y="3789363"/>
            <a:ext cx="10080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chemeClr val="accent2"/>
                </a:solidFill>
              </a:rPr>
              <a:t>2    1    0</a:t>
            </a:r>
          </a:p>
        </p:txBody>
      </p:sp>
      <p:sp>
        <p:nvSpPr>
          <p:cNvPr id="15369" name="Oval 9"/>
          <p:cNvSpPr>
            <a:spLocks noChangeArrowheads="1"/>
          </p:cNvSpPr>
          <p:nvPr/>
        </p:nvSpPr>
        <p:spPr bwMode="auto">
          <a:xfrm>
            <a:off x="2628900" y="3717925"/>
            <a:ext cx="1079500" cy="4318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3852863" y="3717925"/>
            <a:ext cx="1177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accent2"/>
                </a:solidFill>
              </a:rPr>
              <a:t>разряды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763713" y="3357563"/>
            <a:ext cx="3152775" cy="504825"/>
            <a:chOff x="1156" y="2568"/>
            <a:chExt cx="1986" cy="318"/>
          </a:xfrm>
        </p:grpSpPr>
        <p:sp>
          <p:nvSpPr>
            <p:cNvPr id="10259" name="Rectangle 11"/>
            <p:cNvSpPr>
              <a:spLocks noChangeArrowheads="1"/>
            </p:cNvSpPr>
            <p:nvPr/>
          </p:nvSpPr>
          <p:spPr bwMode="auto">
            <a:xfrm>
              <a:off x="1156" y="2568"/>
              <a:ext cx="198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b="1"/>
                <a:t>сотни   десятки   единицы</a:t>
              </a:r>
            </a:p>
          </p:txBody>
        </p:sp>
        <p:sp>
          <p:nvSpPr>
            <p:cNvPr id="10260" name="Line 12"/>
            <p:cNvSpPr>
              <a:spLocks noChangeShapeType="1"/>
            </p:cNvSpPr>
            <p:nvPr/>
          </p:nvSpPr>
          <p:spPr bwMode="auto">
            <a:xfrm>
              <a:off x="1565" y="2750"/>
              <a:ext cx="226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1" name="Line 13"/>
            <p:cNvSpPr>
              <a:spLocks noChangeShapeType="1"/>
            </p:cNvSpPr>
            <p:nvPr/>
          </p:nvSpPr>
          <p:spPr bwMode="auto">
            <a:xfrm flipH="1">
              <a:off x="2290" y="2750"/>
              <a:ext cx="226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2" name="Line 15"/>
            <p:cNvSpPr>
              <a:spLocks noChangeShapeType="1"/>
            </p:cNvSpPr>
            <p:nvPr/>
          </p:nvSpPr>
          <p:spPr bwMode="auto">
            <a:xfrm>
              <a:off x="2064" y="2750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3708400" y="4654550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2987675" y="4654550"/>
            <a:ext cx="523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0000"/>
                </a:solidFill>
              </a:rPr>
              <a:t>70</a:t>
            </a:r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2197100" y="4654550"/>
            <a:ext cx="693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0000"/>
                </a:solidFill>
              </a:rPr>
              <a:t>300</a:t>
            </a:r>
          </a:p>
        </p:txBody>
      </p:sp>
      <p:sp>
        <p:nvSpPr>
          <p:cNvPr id="15380" name="Line 20"/>
          <p:cNvSpPr>
            <a:spLocks noChangeShapeType="1"/>
          </p:cNvSpPr>
          <p:nvPr/>
        </p:nvSpPr>
        <p:spPr bwMode="auto">
          <a:xfrm>
            <a:off x="3205163" y="443865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1" name="Line 21"/>
          <p:cNvSpPr>
            <a:spLocks noChangeShapeType="1"/>
          </p:cNvSpPr>
          <p:nvPr/>
        </p:nvSpPr>
        <p:spPr bwMode="auto">
          <a:xfrm>
            <a:off x="3636963" y="4438650"/>
            <a:ext cx="21590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2" name="Line 22"/>
          <p:cNvSpPr>
            <a:spLocks noChangeShapeType="1"/>
          </p:cNvSpPr>
          <p:nvPr/>
        </p:nvSpPr>
        <p:spPr bwMode="auto">
          <a:xfrm flipH="1">
            <a:off x="2628900" y="4438650"/>
            <a:ext cx="21590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3852863" y="4078288"/>
            <a:ext cx="3203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 dirty="0"/>
              <a:t>= 3</a:t>
            </a:r>
            <a:r>
              <a:rPr lang="en-US" altLang="ru-RU" sz="2400" b="1" dirty="0">
                <a:cs typeface="Arial" charset="0"/>
              </a:rPr>
              <a:t>·</a:t>
            </a:r>
            <a:r>
              <a:rPr lang="ru-RU" altLang="ru-RU" sz="2400" b="1" dirty="0">
                <a:cs typeface="Arial" charset="0"/>
              </a:rPr>
              <a:t>10</a:t>
            </a:r>
            <a:r>
              <a:rPr lang="ru-RU" altLang="ru-RU" sz="2400" b="1" baseline="30000" dirty="0">
                <a:solidFill>
                  <a:schemeClr val="accent2"/>
                </a:solidFill>
                <a:cs typeface="Arial" charset="0"/>
              </a:rPr>
              <a:t>2 </a:t>
            </a:r>
            <a:r>
              <a:rPr lang="ru-RU" altLang="ru-RU" sz="2400" b="1" dirty="0">
                <a:cs typeface="Arial" charset="0"/>
              </a:rPr>
              <a:t>+ 7</a:t>
            </a:r>
            <a:r>
              <a:rPr lang="en-US" altLang="ru-RU" sz="2400" b="1" dirty="0">
                <a:cs typeface="Arial" charset="0"/>
              </a:rPr>
              <a:t>·</a:t>
            </a:r>
            <a:r>
              <a:rPr lang="ru-RU" altLang="ru-RU" sz="2400" b="1" dirty="0">
                <a:cs typeface="Arial" charset="0"/>
              </a:rPr>
              <a:t>10</a:t>
            </a:r>
            <a:r>
              <a:rPr lang="ru-RU" altLang="ru-RU" sz="2400" b="1" baseline="30000" dirty="0">
                <a:solidFill>
                  <a:schemeClr val="accent2"/>
                </a:solidFill>
                <a:cs typeface="Arial" charset="0"/>
              </a:rPr>
              <a:t>1 </a:t>
            </a:r>
            <a:r>
              <a:rPr lang="ru-RU" altLang="ru-RU" sz="2400" b="1" dirty="0">
                <a:cs typeface="Arial" charset="0"/>
              </a:rPr>
              <a:t>+ 8</a:t>
            </a:r>
            <a:r>
              <a:rPr lang="en-US" altLang="ru-RU" sz="2400" b="1" dirty="0">
                <a:cs typeface="Arial" charset="0"/>
              </a:rPr>
              <a:t>·</a:t>
            </a:r>
            <a:r>
              <a:rPr lang="ru-RU" altLang="ru-RU" sz="2400" b="1" dirty="0">
                <a:cs typeface="Arial" charset="0"/>
              </a:rPr>
              <a:t>10</a:t>
            </a:r>
            <a:r>
              <a:rPr lang="ru-RU" altLang="ru-RU" sz="2400" b="1" baseline="30000" dirty="0">
                <a:solidFill>
                  <a:schemeClr val="accent2"/>
                </a:solidFill>
                <a:cs typeface="Arial" charset="0"/>
              </a:rPr>
              <a:t>0</a:t>
            </a:r>
            <a:endParaRPr lang="en-US" altLang="ru-RU" sz="2400" b="1" dirty="0">
              <a:cs typeface="Arial" charset="0"/>
            </a:endParaRPr>
          </a:p>
        </p:txBody>
      </p:sp>
      <p:sp>
        <p:nvSpPr>
          <p:cNvPr id="15385" name="Rectangle 25"/>
          <p:cNvSpPr>
            <a:spLocks noChangeArrowheads="1"/>
          </p:cNvSpPr>
          <p:nvPr/>
        </p:nvSpPr>
        <p:spPr bwMode="auto">
          <a:xfrm>
            <a:off x="395288" y="5013325"/>
            <a:ext cx="856932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534988" indent="-1714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chemeClr val="accent2"/>
                </a:solidFill>
              </a:rPr>
              <a:t>Другие позиционные системы:</a:t>
            </a:r>
          </a:p>
          <a:p>
            <a:pPr lvl="1" eaLnBrk="1" hangingPunct="1">
              <a:buFontTx/>
              <a:buChar char="•"/>
            </a:pPr>
            <a:r>
              <a:rPr lang="ru-RU" altLang="ru-RU" sz="2000" b="1"/>
              <a:t>двоичная</a:t>
            </a:r>
            <a:r>
              <a:rPr lang="ru-RU" altLang="ru-RU" sz="2000"/>
              <a:t>, восьмеричная, </a:t>
            </a:r>
            <a:r>
              <a:rPr lang="ru-RU" altLang="ru-RU" sz="2000" b="1"/>
              <a:t>шестнадцатеричная</a:t>
            </a:r>
            <a:r>
              <a:rPr lang="ru-RU" altLang="ru-RU" sz="2000"/>
              <a:t> (информатика)</a:t>
            </a:r>
          </a:p>
          <a:p>
            <a:pPr lvl="1" eaLnBrk="1" hangingPunct="1">
              <a:buFontTx/>
              <a:buChar char="•"/>
            </a:pPr>
            <a:r>
              <a:rPr lang="ru-RU" altLang="ru-RU" sz="2000"/>
              <a:t>двенадцатеричная (1 фут = 12 дюймов, 1 шиллинг = 12 пенсов)</a:t>
            </a:r>
          </a:p>
          <a:p>
            <a:pPr lvl="1" eaLnBrk="1" hangingPunct="1">
              <a:buFontTx/>
              <a:buChar char="•"/>
            </a:pPr>
            <a:r>
              <a:rPr lang="ru-RU" altLang="ru-RU" sz="2000"/>
              <a:t>двадцатеричная (1 франк = 20 су)</a:t>
            </a:r>
          </a:p>
          <a:p>
            <a:pPr lvl="1" eaLnBrk="1" hangingPunct="1">
              <a:buFontTx/>
              <a:buChar char="•"/>
            </a:pPr>
            <a:r>
              <a:rPr lang="ru-RU" altLang="ru-RU" sz="2000"/>
              <a:t>шестидесятеричная (1 минута = 60 секунд, 1 час = 60 минут)</a:t>
            </a:r>
            <a:endParaRPr lang="ru-RU" altLang="ru-RU" sz="2000" b="1"/>
          </a:p>
        </p:txBody>
      </p:sp>
    </p:spTree>
    <p:extLst>
      <p:ext uri="{BB962C8B-B14F-4D97-AF65-F5344CB8AC3E}">
        <p14:creationId xmlns:p14="http://schemas.microsoft.com/office/powerpoint/2010/main" val="325930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5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5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5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5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15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build="p"/>
      <p:bldP spid="15367" grpId="0"/>
      <p:bldP spid="15368" grpId="0"/>
      <p:bldP spid="15369" grpId="0" animBg="1"/>
      <p:bldP spid="15369" grpId="1" animBg="1"/>
      <p:bldP spid="15370" grpId="0"/>
      <p:bldP spid="15377" grpId="0"/>
      <p:bldP spid="15378" grpId="0"/>
      <p:bldP spid="15379" grpId="0"/>
      <p:bldP spid="15380" grpId="0" animBg="1"/>
      <p:bldP spid="15381" grpId="0" animBg="1"/>
      <p:bldP spid="15382" grpId="0" animBg="1"/>
      <p:bldP spid="15383" grpId="0"/>
      <p:bldP spid="15385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11300"/>
            <a:ext cx="8723313" cy="1508125"/>
          </a:xfrm>
        </p:spPr>
        <p:txBody>
          <a:bodyPr/>
          <a:lstStyle/>
          <a:p>
            <a:pPr eaLnBrk="1" hangingPunct="1"/>
            <a:r>
              <a:rPr lang="ru-RU" altLang="ru-RU" sz="7200" b="1" dirty="0" smtClean="0">
                <a:solidFill>
                  <a:srgbClr val="FF0000"/>
                </a:solidFill>
              </a:rPr>
              <a:t>Системы счисления</a:t>
            </a:r>
          </a:p>
        </p:txBody>
      </p:sp>
    </p:spTree>
    <p:extLst>
      <p:ext uri="{BB962C8B-B14F-4D97-AF65-F5344CB8AC3E}">
        <p14:creationId xmlns:p14="http://schemas.microsoft.com/office/powerpoint/2010/main" val="316391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753</Words>
  <Application>Microsoft Office PowerPoint</Application>
  <PresentationFormat>Экран (4:3)</PresentationFormat>
  <Paragraphs>217</Paragraphs>
  <Slides>18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Системы счисления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18</cp:revision>
  <dcterms:created xsi:type="dcterms:W3CDTF">2022-03-14T15:38:18Z</dcterms:created>
  <dcterms:modified xsi:type="dcterms:W3CDTF">2022-03-15T07:06:25Z</dcterms:modified>
</cp:coreProperties>
</file>